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nton" charset="1" panose="00000500000000000000"/>
      <p:regular r:id="rId33"/>
    </p:embeddedFont>
    <p:embeddedFont>
      <p:font typeface="Codec Pro Bold" charset="1" panose="00000600000000000000"/>
      <p:regular r:id="rId34"/>
    </p:embeddedFont>
    <p:embeddedFont>
      <p:font typeface="Poppins" charset="1" panose="00000500000000000000"/>
      <p:regular r:id="rId35"/>
    </p:embeddedFont>
    <p:embeddedFont>
      <p:font typeface="Codec Pro" charset="1" panose="00000500000000000000"/>
      <p:regular r:id="rId36"/>
    </p:embeddedFont>
    <p:embeddedFont>
      <p:font typeface="Tomorrow Bold" charset="1" panose="00000000000000000000"/>
      <p:regular r:id="rId37"/>
    </p:embeddedFont>
    <p:embeddedFont>
      <p:font typeface="Body Text" charset="1" panose="02000503040000020004"/>
      <p:regular r:id="rId38"/>
    </p:embeddedFont>
    <p:embeddedFont>
      <p:font typeface="Canva Sans" charset="1" panose="020B0503030501040103"/>
      <p:regular r:id="rId39"/>
    </p:embeddedFont>
    <p:embeddedFont>
      <p:font typeface="Canva Sans Bold" charset="1" panose="020B0803030501040103"/>
      <p:regular r:id="rId40"/>
    </p:embeddedFont>
    <p:embeddedFont>
      <p:font typeface="Tomorrow"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png" Type="http://schemas.openxmlformats.org/officeDocument/2006/relationships/image"/><Relationship Id="rId4" Target="../media/image37.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3.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38.jpeg" Type="http://schemas.openxmlformats.org/officeDocument/2006/relationships/image"/><Relationship Id="rId3" Target="../media/image39.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VAGTYXaPQ8U.mp4" Type="http://schemas.openxmlformats.org/officeDocument/2006/relationships/video"/><Relationship Id="rId4" Target="../media/VAGTYXaPQ8U.mp4" Type="http://schemas.microsoft.com/office/2007/relationships/media"/><Relationship Id="rId5" Target="../media/image4.png" Type="http://schemas.openxmlformats.org/officeDocument/2006/relationships/image"/><Relationship Id="rId6"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111"/>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4237358" y="360022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stretch>
              <a:fillRect l="0" t="0" r="0" b="0"/>
            </a:stretch>
          </a:blipFill>
        </p:spPr>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8" id="8"/>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9" id="9"/>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0" id="10"/>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
        <p:nvSpPr>
          <p:cNvPr name="TextBox 11" id="11"/>
          <p:cNvSpPr txBox="true"/>
          <p:nvPr/>
        </p:nvSpPr>
        <p:spPr>
          <a:xfrm rot="0">
            <a:off x="1646901" y="2293758"/>
            <a:ext cx="9078020" cy="2849742"/>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PREDICTIVE MAINTENANCE FOR INDUSTRIAL EQUIPMENT</a:t>
            </a:r>
          </a:p>
        </p:txBody>
      </p:sp>
      <p:sp>
        <p:nvSpPr>
          <p:cNvPr name="TextBox 12" id="12"/>
          <p:cNvSpPr txBox="true"/>
          <p:nvPr/>
        </p:nvSpPr>
        <p:spPr>
          <a:xfrm rot="0">
            <a:off x="1646901" y="5585006"/>
            <a:ext cx="4803441" cy="4007358"/>
          </a:xfrm>
          <a:prstGeom prst="rect">
            <a:avLst/>
          </a:prstGeom>
        </p:spPr>
        <p:txBody>
          <a:bodyPr anchor="t" rtlCol="false" tIns="0" lIns="0" bIns="0" rIns="0">
            <a:spAutoFit/>
          </a:bodyPr>
          <a:lstStyle/>
          <a:p>
            <a:pPr algn="ctr">
              <a:lnSpc>
                <a:spcPts val="3186"/>
              </a:lnSpc>
            </a:pPr>
            <a:r>
              <a:rPr lang="en-US" sz="2700">
                <a:solidFill>
                  <a:srgbClr val="FFFFFF"/>
                </a:solidFill>
                <a:latin typeface="Anton"/>
                <a:ea typeface="Anton"/>
                <a:cs typeface="Anton"/>
                <a:sym typeface="Anton"/>
              </a:rPr>
              <a:t>PROJECT BY</a:t>
            </a:r>
          </a:p>
          <a:p>
            <a:pPr algn="ctr">
              <a:lnSpc>
                <a:spcPts val="3186"/>
              </a:lnSpc>
            </a:pPr>
          </a:p>
          <a:p>
            <a:pPr algn="l">
              <a:lnSpc>
                <a:spcPts val="3186"/>
              </a:lnSpc>
            </a:pPr>
            <a:r>
              <a:rPr lang="en-US" sz="2700">
                <a:solidFill>
                  <a:srgbClr val="FFFFFF"/>
                </a:solidFill>
                <a:latin typeface="Anton"/>
                <a:ea typeface="Anton"/>
                <a:cs typeface="Anton"/>
                <a:sym typeface="Anton"/>
              </a:rPr>
              <a:t>MOHAMMED SHADY ELSAYED </a:t>
            </a:r>
          </a:p>
          <a:p>
            <a:pPr algn="l">
              <a:lnSpc>
                <a:spcPts val="3186"/>
              </a:lnSpc>
            </a:pPr>
            <a:r>
              <a:rPr lang="en-US" sz="2700">
                <a:solidFill>
                  <a:srgbClr val="FFFFFF"/>
                </a:solidFill>
                <a:latin typeface="Anton"/>
                <a:ea typeface="Anton"/>
                <a:cs typeface="Anton"/>
                <a:sym typeface="Anton"/>
              </a:rPr>
              <a:t>AHMED OMAR </a:t>
            </a:r>
          </a:p>
          <a:p>
            <a:pPr algn="l">
              <a:lnSpc>
                <a:spcPts val="3186"/>
              </a:lnSpc>
            </a:pPr>
            <a:r>
              <a:rPr lang="en-US" sz="2700">
                <a:solidFill>
                  <a:srgbClr val="FFFFFF"/>
                </a:solidFill>
                <a:latin typeface="Anton"/>
                <a:ea typeface="Anton"/>
                <a:cs typeface="Anton"/>
                <a:sym typeface="Anton"/>
              </a:rPr>
              <a:t>YOSSEF KHALED MOHAMED </a:t>
            </a:r>
          </a:p>
          <a:p>
            <a:pPr algn="l">
              <a:lnSpc>
                <a:spcPts val="3186"/>
              </a:lnSpc>
            </a:pPr>
            <a:r>
              <a:rPr lang="en-US" sz="2700">
                <a:solidFill>
                  <a:srgbClr val="FFFFFF"/>
                </a:solidFill>
                <a:latin typeface="Anton"/>
                <a:ea typeface="Anton"/>
                <a:cs typeface="Anton"/>
                <a:sym typeface="Anton"/>
              </a:rPr>
              <a:t>MAHMOUD ELSAYED AHMED SAYED</a:t>
            </a:r>
          </a:p>
          <a:p>
            <a:pPr algn="l">
              <a:lnSpc>
                <a:spcPts val="3186"/>
              </a:lnSpc>
            </a:pPr>
          </a:p>
          <a:p>
            <a:pPr algn="l">
              <a:lnSpc>
                <a:spcPts val="3186"/>
              </a:lnSpc>
            </a:pPr>
            <a:r>
              <a:rPr lang="en-US" sz="2700">
                <a:solidFill>
                  <a:srgbClr val="FFFFFF"/>
                </a:solidFill>
                <a:latin typeface="Anton"/>
                <a:ea typeface="Anton"/>
                <a:cs typeface="Anton"/>
                <a:sym typeface="Anton"/>
              </a:rPr>
              <a:t>TECHNICAL COMPANY: AST</a:t>
            </a:r>
          </a:p>
          <a:p>
            <a:pPr algn="ctr">
              <a:lnSpc>
                <a:spcPts val="3186"/>
              </a:lnSpc>
            </a:pPr>
          </a:p>
          <a:p>
            <a:pPr algn="l">
              <a:lnSpc>
                <a:spcPts val="3186"/>
              </a:lnSpc>
            </a:pPr>
            <a:r>
              <a:rPr lang="en-US" sz="2700">
                <a:solidFill>
                  <a:srgbClr val="FFFFFF"/>
                </a:solidFill>
                <a:latin typeface="Anton"/>
                <a:ea typeface="Anton"/>
                <a:cs typeface="Anton"/>
                <a:sym typeface="Anton"/>
              </a:rPr>
              <a:t>SUPERVISED BY: ENG. ESLAM ELREEDY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46000"/>
            </a:blip>
            <a:stretch>
              <a:fillRect l="0" t="0" r="0" b="0"/>
            </a:stretch>
          </a:blipFill>
        </p:spPr>
      </p:sp>
      <p:sp>
        <p:nvSpPr>
          <p:cNvPr name="TextBox 5" id="5"/>
          <p:cNvSpPr txBox="true"/>
          <p:nvPr/>
        </p:nvSpPr>
        <p:spPr>
          <a:xfrm rot="0">
            <a:off x="1028700" y="2110925"/>
            <a:ext cx="10792212" cy="259755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CHALLENGES WITHOUT MLOPS</a:t>
            </a:r>
          </a:p>
        </p:txBody>
      </p:sp>
      <p:sp>
        <p:nvSpPr>
          <p:cNvPr name="TextBox 6" id="6"/>
          <p:cNvSpPr txBox="true"/>
          <p:nvPr/>
        </p:nvSpPr>
        <p:spPr>
          <a:xfrm rot="0">
            <a:off x="1028700" y="5441758"/>
            <a:ext cx="9057393" cy="3826922"/>
          </a:xfrm>
          <a:prstGeom prst="rect">
            <a:avLst/>
          </a:prstGeom>
        </p:spPr>
        <p:txBody>
          <a:bodyPr anchor="t" rtlCol="false" tIns="0" lIns="0" bIns="0" rIns="0">
            <a:spAutoFit/>
          </a:bodyPr>
          <a:lstStyle/>
          <a:p>
            <a:pPr algn="l" marL="665790" indent="-332895" lvl="1">
              <a:lnSpc>
                <a:spcPts val="4317"/>
              </a:lnSpc>
              <a:buFont typeface="Arial"/>
              <a:buChar char="•"/>
            </a:pPr>
            <a:r>
              <a:rPr lang="en-US" sz="3083">
                <a:solidFill>
                  <a:srgbClr val="FFFFFF"/>
                </a:solidFill>
                <a:latin typeface="Codec Pro"/>
                <a:ea typeface="Codec Pro"/>
                <a:cs typeface="Codec Pro"/>
                <a:sym typeface="Codec Pro"/>
              </a:rPr>
              <a:t>Lack of version control for models.</a:t>
            </a:r>
          </a:p>
          <a:p>
            <a:pPr algn="l" marL="665790" indent="-332895" lvl="1">
              <a:lnSpc>
                <a:spcPts val="4317"/>
              </a:lnSpc>
              <a:buFont typeface="Arial"/>
              <a:buChar char="•"/>
            </a:pPr>
            <a:r>
              <a:rPr lang="en-US" sz="3083">
                <a:solidFill>
                  <a:srgbClr val="FFFFFF"/>
                </a:solidFill>
                <a:latin typeface="Codec Pro"/>
                <a:ea typeface="Codec Pro"/>
                <a:cs typeface="Codec Pro"/>
                <a:sym typeface="Codec Pro"/>
              </a:rPr>
              <a:t>Difficulty in deploying models at scale.</a:t>
            </a:r>
          </a:p>
          <a:p>
            <a:pPr algn="l" marL="665790" indent="-332895" lvl="1">
              <a:lnSpc>
                <a:spcPts val="4317"/>
              </a:lnSpc>
              <a:buFont typeface="Arial"/>
              <a:buChar char="•"/>
            </a:pPr>
            <a:r>
              <a:rPr lang="en-US" sz="3083">
                <a:solidFill>
                  <a:srgbClr val="FFFFFF"/>
                </a:solidFill>
                <a:latin typeface="Codec Pro"/>
                <a:ea typeface="Codec Pro"/>
                <a:cs typeface="Codec Pro"/>
                <a:sym typeface="Codec Pro"/>
              </a:rPr>
              <a:t>Tracking and reproducing experiments is challenging.</a:t>
            </a:r>
          </a:p>
          <a:p>
            <a:pPr algn="l" marL="665790" indent="-332895" lvl="1">
              <a:lnSpc>
                <a:spcPts val="4317"/>
              </a:lnSpc>
              <a:spcBef>
                <a:spcPct val="0"/>
              </a:spcBef>
              <a:buFont typeface="Arial"/>
              <a:buChar char="•"/>
            </a:pPr>
            <a:r>
              <a:rPr lang="en-US" sz="3083">
                <a:solidFill>
                  <a:srgbClr val="FFFFFF"/>
                </a:solidFill>
                <a:latin typeface="Codec Pro"/>
                <a:ea typeface="Codec Pro"/>
                <a:cs typeface="Codec Pro"/>
                <a:sym typeface="Codec Pro"/>
              </a:rPr>
              <a:t>Manual, error-prone processes for retraining models.</a:t>
            </a:r>
          </a:p>
          <a:p>
            <a:pPr algn="l">
              <a:lnSpc>
                <a:spcPts val="4317"/>
              </a:lnSpc>
              <a:spcBef>
                <a:spcPct val="0"/>
              </a:spcBef>
            </a:pPr>
          </a:p>
        </p:txBody>
      </p:sp>
      <p:grpSp>
        <p:nvGrpSpPr>
          <p:cNvPr name="Group 7" id="7"/>
          <p:cNvGrpSpPr/>
          <p:nvPr/>
        </p:nvGrpSpPr>
        <p:grpSpPr>
          <a:xfrm rot="0">
            <a:off x="0" y="0"/>
            <a:ext cx="18288000" cy="1028700"/>
            <a:chOff x="0" y="0"/>
            <a:chExt cx="24384000" cy="1371600"/>
          </a:xfrm>
        </p:grpSpPr>
        <p:grpSp>
          <p:nvGrpSpPr>
            <p:cNvPr name="Group 8" id="8"/>
            <p:cNvGrpSpPr/>
            <p:nvPr/>
          </p:nvGrpSpPr>
          <p:grpSpPr>
            <a:xfrm rot="0">
              <a:off x="0" y="0"/>
              <a:ext cx="24384000" cy="13716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1" id="11"/>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2" id="12"/>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3561551" y="390903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TextBox 5" id="5"/>
          <p:cNvSpPr txBox="true"/>
          <p:nvPr/>
        </p:nvSpPr>
        <p:spPr>
          <a:xfrm rot="0">
            <a:off x="4166344" y="5026128"/>
            <a:ext cx="9955312" cy="3489201"/>
          </a:xfrm>
          <a:prstGeom prst="rect">
            <a:avLst/>
          </a:prstGeom>
        </p:spPr>
        <p:txBody>
          <a:bodyPr anchor="t" rtlCol="false" tIns="0" lIns="0" bIns="0" rIns="0">
            <a:spAutoFit/>
          </a:bodyPr>
          <a:lstStyle/>
          <a:p>
            <a:pPr algn="ctr" marL="557843" indent="-278921" lvl="1">
              <a:lnSpc>
                <a:spcPts val="3901"/>
              </a:lnSpc>
              <a:buFont typeface="Arial"/>
              <a:buChar char="•"/>
            </a:pPr>
            <a:r>
              <a:rPr lang="en-US" sz="2583">
                <a:solidFill>
                  <a:srgbClr val="FFFFFF"/>
                </a:solidFill>
                <a:latin typeface="Codec Pro"/>
                <a:ea typeface="Codec Pro"/>
                <a:cs typeface="Codec Pro"/>
                <a:sym typeface="Codec Pro"/>
              </a:rPr>
              <a:t>Automation: Automating the workflow for model training, validation, and deployment.</a:t>
            </a:r>
          </a:p>
          <a:p>
            <a:pPr algn="ctr" marL="557843" indent="-278921" lvl="1">
              <a:lnSpc>
                <a:spcPts val="3901"/>
              </a:lnSpc>
              <a:buFont typeface="Arial"/>
              <a:buChar char="•"/>
            </a:pPr>
            <a:r>
              <a:rPr lang="en-US" sz="2583">
                <a:solidFill>
                  <a:srgbClr val="FFFFFF"/>
                </a:solidFill>
                <a:latin typeface="Codec Pro"/>
                <a:ea typeface="Codec Pro"/>
                <a:cs typeface="Codec Pro"/>
                <a:sym typeface="Codec Pro"/>
              </a:rPr>
              <a:t>Reproducibility: MLflow tracks every experiment, making it easier to reproduce results or compare different models.</a:t>
            </a:r>
          </a:p>
          <a:p>
            <a:pPr algn="ctr" marL="557843" indent="-278921" lvl="1">
              <a:lnSpc>
                <a:spcPts val="3901"/>
              </a:lnSpc>
              <a:buFont typeface="Arial"/>
              <a:buChar char="•"/>
            </a:pPr>
            <a:r>
              <a:rPr lang="en-US" sz="2583">
                <a:solidFill>
                  <a:srgbClr val="FFFFFF"/>
                </a:solidFill>
                <a:latin typeface="Codec Pro"/>
                <a:ea typeface="Codec Pro"/>
                <a:cs typeface="Codec Pro"/>
                <a:sym typeface="Codec Pro"/>
              </a:rPr>
              <a:t>Collaboration: Helps different teams (data scientists, engineers, and operations) collaborate by providing a single platform to track and share models.</a:t>
            </a:r>
          </a:p>
        </p:txBody>
      </p:sp>
      <p:sp>
        <p:nvSpPr>
          <p:cNvPr name="Freeform 6" id="6"/>
          <p:cNvSpPr/>
          <p:nvPr/>
        </p:nvSpPr>
        <p:spPr>
          <a:xfrm flipH="false" flipV="false" rot="0">
            <a:off x="-88519" y="4659938"/>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747894" y="3177754"/>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MLOPS IN OUR PROJECT</a:t>
            </a:r>
          </a:p>
        </p:txBody>
      </p:sp>
      <p:sp>
        <p:nvSpPr>
          <p:cNvPr name="Freeform 8" id="8"/>
          <p:cNvSpPr/>
          <p:nvPr/>
        </p:nvSpPr>
        <p:spPr>
          <a:xfrm flipH="false" flipV="false" rot="0">
            <a:off x="14540106" y="1906014"/>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0" y="0"/>
            <a:ext cx="18288000" cy="1028700"/>
            <a:chOff x="0" y="0"/>
            <a:chExt cx="24384000" cy="1371600"/>
          </a:xfrm>
        </p:grpSpPr>
        <p:grpSp>
          <p:nvGrpSpPr>
            <p:cNvPr name="Group 10" id="10"/>
            <p:cNvGrpSpPr/>
            <p:nvPr/>
          </p:nvGrpSpPr>
          <p:grpSpPr>
            <a:xfrm rot="0">
              <a:off x="0" y="0"/>
              <a:ext cx="24384000" cy="1371600"/>
              <a:chOff x="0" y="0"/>
              <a:chExt cx="4816593" cy="270933"/>
            </a:xfrm>
          </p:grpSpPr>
          <p:sp>
            <p:nvSpPr>
              <p:cNvPr name="Freeform 11" id="11"/>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2" id="12"/>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3" id="13"/>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4" id="14"/>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4">
              <a:alphaModFix amt="29000"/>
            </a:blip>
            <a:stretch>
              <a:fillRect l="0" t="0" r="0" b="0"/>
            </a:stretch>
          </a:blipFill>
        </p:spPr>
      </p:sp>
      <p:sp>
        <p:nvSpPr>
          <p:cNvPr name="Freeform 5" id="5"/>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TextBox 6" id="6"/>
          <p:cNvSpPr txBox="true"/>
          <p:nvPr/>
        </p:nvSpPr>
        <p:spPr>
          <a:xfrm rot="0">
            <a:off x="6027493" y="2899518"/>
            <a:ext cx="9262213" cy="2078009"/>
          </a:xfrm>
          <a:prstGeom prst="rect">
            <a:avLst/>
          </a:prstGeom>
        </p:spPr>
        <p:txBody>
          <a:bodyPr anchor="t" rtlCol="false" tIns="0" lIns="0" bIns="0" rIns="0">
            <a:spAutoFit/>
          </a:bodyPr>
          <a:lstStyle/>
          <a:p>
            <a:pPr algn="l">
              <a:lnSpc>
                <a:spcPts val="8042"/>
              </a:lnSpc>
            </a:pPr>
            <a:r>
              <a:rPr lang="en-US" sz="7587">
                <a:solidFill>
                  <a:srgbClr val="FFFFFF"/>
                </a:solidFill>
                <a:latin typeface="Anton"/>
                <a:ea typeface="Anton"/>
                <a:cs typeface="Anton"/>
                <a:sym typeface="Anton"/>
              </a:rPr>
              <a:t>MLFLOW FOR EXPERIMENT TRACKING</a:t>
            </a:r>
          </a:p>
        </p:txBody>
      </p:sp>
      <p:sp>
        <p:nvSpPr>
          <p:cNvPr name="TextBox 7" id="7"/>
          <p:cNvSpPr txBox="true"/>
          <p:nvPr/>
        </p:nvSpPr>
        <p:spPr>
          <a:xfrm rot="0">
            <a:off x="6047015" y="5403764"/>
            <a:ext cx="9811826" cy="3678743"/>
          </a:xfrm>
          <a:prstGeom prst="rect">
            <a:avLst/>
          </a:prstGeom>
        </p:spPr>
        <p:txBody>
          <a:bodyPr anchor="t" rtlCol="false" tIns="0" lIns="0" bIns="0" rIns="0">
            <a:spAutoFit/>
          </a:bodyPr>
          <a:lstStyle/>
          <a:p>
            <a:pPr algn="l">
              <a:lnSpc>
                <a:spcPts val="4134"/>
              </a:lnSpc>
            </a:pPr>
            <a:r>
              <a:rPr lang="en-US" sz="2583">
                <a:solidFill>
                  <a:srgbClr val="FFFFFF"/>
                </a:solidFill>
                <a:latin typeface="Codec Pro"/>
                <a:ea typeface="Codec Pro"/>
                <a:cs typeface="Codec Pro"/>
                <a:sym typeface="Codec Pro"/>
              </a:rPr>
              <a:t>Tracking Components:</a:t>
            </a:r>
          </a:p>
          <a:p>
            <a:pPr algn="l" marL="557841" indent="-278921" lvl="1">
              <a:lnSpc>
                <a:spcPts val="4134"/>
              </a:lnSpc>
              <a:buFont typeface="Arial"/>
              <a:buChar char="•"/>
            </a:pPr>
            <a:r>
              <a:rPr lang="en-US" sz="2583">
                <a:solidFill>
                  <a:srgbClr val="FFFFFF"/>
                </a:solidFill>
                <a:latin typeface="Codec Pro"/>
                <a:ea typeface="Codec Pro"/>
                <a:cs typeface="Codec Pro"/>
                <a:sym typeface="Codec Pro"/>
              </a:rPr>
              <a:t>Parameters: Hyperparameters like max depth for Decision Trees.</a:t>
            </a:r>
          </a:p>
          <a:p>
            <a:pPr algn="l" marL="557841" indent="-278921" lvl="1">
              <a:lnSpc>
                <a:spcPts val="4134"/>
              </a:lnSpc>
              <a:buFont typeface="Arial"/>
              <a:buChar char="•"/>
            </a:pPr>
            <a:r>
              <a:rPr lang="en-US" sz="2583">
                <a:solidFill>
                  <a:srgbClr val="FFFFFF"/>
                </a:solidFill>
                <a:latin typeface="Codec Pro"/>
                <a:ea typeface="Codec Pro"/>
                <a:cs typeface="Codec Pro"/>
                <a:sym typeface="Codec Pro"/>
              </a:rPr>
              <a:t>Metrics: Accuracy, confusion matrix, F1 score.</a:t>
            </a:r>
          </a:p>
          <a:p>
            <a:pPr algn="l" marL="557841" indent="-278921" lvl="1">
              <a:lnSpc>
                <a:spcPts val="4134"/>
              </a:lnSpc>
              <a:buFont typeface="Arial"/>
              <a:buChar char="•"/>
            </a:pPr>
            <a:r>
              <a:rPr lang="en-US" sz="2583">
                <a:solidFill>
                  <a:srgbClr val="FFFFFF"/>
                </a:solidFill>
                <a:latin typeface="Codec Pro"/>
                <a:ea typeface="Codec Pro"/>
                <a:cs typeface="Codec Pro"/>
                <a:sym typeface="Codec Pro"/>
              </a:rPr>
              <a:t>Artifacts: Visualizations (confusion matrix, feature importance), saved models.</a:t>
            </a:r>
          </a:p>
          <a:p>
            <a:pPr algn="l">
              <a:lnSpc>
                <a:spcPts val="4134"/>
              </a:lnSpc>
            </a:pPr>
          </a:p>
        </p:txBody>
      </p:sp>
      <p:grpSp>
        <p:nvGrpSpPr>
          <p:cNvPr name="Group 8" id="8"/>
          <p:cNvGrpSpPr/>
          <p:nvPr/>
        </p:nvGrpSpPr>
        <p:grpSpPr>
          <a:xfrm rot="0">
            <a:off x="0" y="0"/>
            <a:ext cx="18288000" cy="1028700"/>
            <a:chOff x="0" y="0"/>
            <a:chExt cx="24384000" cy="1371600"/>
          </a:xfrm>
        </p:grpSpPr>
        <p:grpSp>
          <p:nvGrpSpPr>
            <p:cNvPr name="Group 9" id="9"/>
            <p:cNvGrpSpPr/>
            <p:nvPr/>
          </p:nvGrpSpPr>
          <p:grpSpPr>
            <a:xfrm rot="0">
              <a:off x="0" y="0"/>
              <a:ext cx="24384000" cy="1371600"/>
              <a:chOff x="0" y="0"/>
              <a:chExt cx="4816593" cy="270933"/>
            </a:xfrm>
          </p:grpSpPr>
          <p:sp>
            <p:nvSpPr>
              <p:cNvPr name="Freeform 10" id="1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1" id="11"/>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2" id="12"/>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3" id="13"/>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57" r="0" b="-14587"/>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TextBox 4" id="4"/>
          <p:cNvSpPr txBox="true"/>
          <p:nvPr/>
        </p:nvSpPr>
        <p:spPr>
          <a:xfrm rot="0">
            <a:off x="3747894" y="2911685"/>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GANS</a:t>
            </a:r>
          </a:p>
        </p:txBody>
      </p:sp>
      <p:sp>
        <p:nvSpPr>
          <p:cNvPr name="Freeform 5" id="5"/>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6" id="6"/>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7" id="7"/>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TextBox 8" id="8"/>
          <p:cNvSpPr txBox="true"/>
          <p:nvPr/>
        </p:nvSpPr>
        <p:spPr>
          <a:xfrm rot="0">
            <a:off x="2522325" y="4726319"/>
            <a:ext cx="13565115" cy="2772821"/>
          </a:xfrm>
          <a:prstGeom prst="rect">
            <a:avLst/>
          </a:prstGeom>
        </p:spPr>
        <p:txBody>
          <a:bodyPr anchor="t" rtlCol="false" tIns="0" lIns="0" bIns="0" rIns="0">
            <a:spAutoFit/>
          </a:bodyPr>
          <a:lstStyle/>
          <a:p>
            <a:pPr algn="ctr">
              <a:lnSpc>
                <a:spcPts val="3617"/>
              </a:lnSpc>
              <a:spcBef>
                <a:spcPct val="0"/>
              </a:spcBef>
            </a:pPr>
            <a:r>
              <a:rPr lang="en-US" sz="2583">
                <a:solidFill>
                  <a:srgbClr val="FFFFFF"/>
                </a:solidFill>
                <a:latin typeface="Codec Pro"/>
                <a:ea typeface="Codec Pro"/>
                <a:cs typeface="Codec Pro"/>
                <a:sym typeface="Codec Pro"/>
              </a:rPr>
              <a:t>the implementation of Generative Adversarial Networks (GANs), specifically utilizing Conditional GANs (CTGAN) to enhance the predictive maintenance framework. This phase aims to generate synthetic data that accurately reflects the characteristics of the original dataset, addressing issues of data imbalance and scarcity. Additionally, mode-specific normalization techniques will be applied during the training of the CTGANs to improve the quality of the generated data.</a:t>
            </a:r>
          </a:p>
        </p:txBody>
      </p:sp>
      <p:grpSp>
        <p:nvGrpSpPr>
          <p:cNvPr name="Group 9" id="9"/>
          <p:cNvGrpSpPr/>
          <p:nvPr/>
        </p:nvGrpSpPr>
        <p:grpSpPr>
          <a:xfrm rot="0">
            <a:off x="0" y="0"/>
            <a:ext cx="18288000" cy="1028700"/>
            <a:chOff x="0" y="0"/>
            <a:chExt cx="24384000" cy="1371600"/>
          </a:xfrm>
        </p:grpSpPr>
        <p:grpSp>
          <p:nvGrpSpPr>
            <p:cNvPr name="Group 10" id="10"/>
            <p:cNvGrpSpPr/>
            <p:nvPr/>
          </p:nvGrpSpPr>
          <p:grpSpPr>
            <a:xfrm rot="0">
              <a:off x="0" y="0"/>
              <a:ext cx="24384000" cy="1371600"/>
              <a:chOff x="0" y="0"/>
              <a:chExt cx="4816593" cy="270933"/>
            </a:xfrm>
          </p:grpSpPr>
          <p:sp>
            <p:nvSpPr>
              <p:cNvPr name="Freeform 11" id="11"/>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2" id="12"/>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3" id="13"/>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4" id="14"/>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491" t="0" r="-6008"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11290125" y="3193222"/>
            <a:ext cx="16230600" cy="5883592"/>
          </a:xfrm>
          <a:custGeom>
            <a:avLst/>
            <a:gdLst/>
            <a:ahLst/>
            <a:cxnLst/>
            <a:rect r="r" b="b" t="t" l="l"/>
            <a:pathLst>
              <a:path h="5883592" w="16230600">
                <a:moveTo>
                  <a:pt x="0" y="0"/>
                </a:moveTo>
                <a:lnTo>
                  <a:pt x="16230600" y="0"/>
                </a:lnTo>
                <a:lnTo>
                  <a:pt x="16230600" y="5883592"/>
                </a:lnTo>
                <a:lnTo>
                  <a:pt x="0" y="5883592"/>
                </a:lnTo>
                <a:lnTo>
                  <a:pt x="0" y="0"/>
                </a:lnTo>
                <a:close/>
              </a:path>
            </a:pathLst>
          </a:custGeom>
          <a:blipFill>
            <a:blip r:embed="rId5">
              <a:alphaModFix amt="57000"/>
            </a:blip>
            <a:stretch>
              <a:fillRect l="0" t="0" r="0" b="0"/>
            </a:stretch>
          </a:blipFill>
        </p:spPr>
      </p:sp>
      <p:sp>
        <p:nvSpPr>
          <p:cNvPr name="TextBox 6" id="6"/>
          <p:cNvSpPr txBox="true"/>
          <p:nvPr/>
        </p:nvSpPr>
        <p:spPr>
          <a:xfrm rot="0">
            <a:off x="1646562" y="2701057"/>
            <a:ext cx="10792212"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GANS DRAW BACKS</a:t>
            </a:r>
          </a:p>
        </p:txBody>
      </p:sp>
      <p:sp>
        <p:nvSpPr>
          <p:cNvPr name="TextBox 7" id="7"/>
          <p:cNvSpPr txBox="true"/>
          <p:nvPr/>
        </p:nvSpPr>
        <p:spPr>
          <a:xfrm rot="0">
            <a:off x="1646562" y="4193262"/>
            <a:ext cx="11459912" cy="3965986"/>
          </a:xfrm>
          <a:prstGeom prst="rect">
            <a:avLst/>
          </a:prstGeom>
        </p:spPr>
        <p:txBody>
          <a:bodyPr anchor="t" rtlCol="false" tIns="0" lIns="0" bIns="0" rIns="0">
            <a:spAutoFit/>
          </a:bodyPr>
          <a:lstStyle/>
          <a:p>
            <a:pPr algn="l" marL="536253" indent="-268127" lvl="1">
              <a:lnSpc>
                <a:spcPts val="3477"/>
              </a:lnSpc>
              <a:buFont typeface="Arial"/>
              <a:buChar char="•"/>
            </a:pPr>
            <a:r>
              <a:rPr lang="en-US" sz="2483">
                <a:solidFill>
                  <a:srgbClr val="FFFFFF"/>
                </a:solidFill>
                <a:latin typeface="Codec Pro"/>
                <a:ea typeface="Codec Pro"/>
                <a:cs typeface="Codec Pro"/>
                <a:sym typeface="Codec Pro"/>
              </a:rPr>
              <a:t>A fundamental challenge in optimizing deep learning models is the continuous change in input distributions at each layer, complicating the training process. Normalization methods, such as batch normalization (BN)  are aimed at overcoming this issu.</a:t>
            </a:r>
          </a:p>
          <a:p>
            <a:pPr algn="l" marL="536253" indent="-268127" lvl="1">
              <a:lnSpc>
                <a:spcPts val="3477"/>
              </a:lnSpc>
              <a:buFont typeface="Arial"/>
              <a:buChar char="•"/>
            </a:pPr>
            <a:r>
              <a:rPr lang="en-US" sz="2483">
                <a:solidFill>
                  <a:srgbClr val="FFFFFF"/>
                </a:solidFill>
                <a:latin typeface="Codec Pro"/>
                <a:ea typeface="Codec Pro"/>
                <a:cs typeface="Codec Pro"/>
                <a:sym typeface="Codec Pro"/>
              </a:rPr>
              <a:t>Despite its great success, BN has drawbacks due to its strong reliance on the mini-batch statistics. While the stochastic uncertainty of the batch statistics acts as a regularizer that can boost the robustness and generalization of the network, it also has significant disadvantages when the estimates of the mean</a:t>
            </a:r>
          </a:p>
        </p:txBody>
      </p:sp>
      <p:grpSp>
        <p:nvGrpSpPr>
          <p:cNvPr name="Group 8" id="8"/>
          <p:cNvGrpSpPr/>
          <p:nvPr/>
        </p:nvGrpSpPr>
        <p:grpSpPr>
          <a:xfrm rot="0">
            <a:off x="0" y="0"/>
            <a:ext cx="18288000" cy="1028700"/>
            <a:chOff x="0" y="0"/>
            <a:chExt cx="24384000" cy="1371600"/>
          </a:xfrm>
        </p:grpSpPr>
        <p:grpSp>
          <p:nvGrpSpPr>
            <p:cNvPr name="Group 9" id="9"/>
            <p:cNvGrpSpPr/>
            <p:nvPr/>
          </p:nvGrpSpPr>
          <p:grpSpPr>
            <a:xfrm rot="0">
              <a:off x="0" y="0"/>
              <a:ext cx="24384000" cy="1371600"/>
              <a:chOff x="0" y="0"/>
              <a:chExt cx="4816593" cy="270933"/>
            </a:xfrm>
          </p:grpSpPr>
          <p:sp>
            <p:nvSpPr>
              <p:cNvPr name="Freeform 10" id="1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1" id="11"/>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2" id="12"/>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3" id="13"/>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6666"/>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540106"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747894" y="3235537"/>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CTGANS</a:t>
            </a:r>
          </a:p>
        </p:txBody>
      </p:sp>
      <p:sp>
        <p:nvSpPr>
          <p:cNvPr name="TextBox 6" id="6"/>
          <p:cNvSpPr txBox="true"/>
          <p:nvPr/>
        </p:nvSpPr>
        <p:spPr>
          <a:xfrm rot="0">
            <a:off x="4387097" y="5483810"/>
            <a:ext cx="9513806" cy="2772821"/>
          </a:xfrm>
          <a:prstGeom prst="rect">
            <a:avLst/>
          </a:prstGeom>
        </p:spPr>
        <p:txBody>
          <a:bodyPr anchor="t" rtlCol="false" tIns="0" lIns="0" bIns="0" rIns="0">
            <a:spAutoFit/>
          </a:bodyPr>
          <a:lstStyle/>
          <a:p>
            <a:pPr algn="ctr">
              <a:lnSpc>
                <a:spcPts val="3617"/>
              </a:lnSpc>
              <a:spcBef>
                <a:spcPct val="0"/>
              </a:spcBef>
            </a:pPr>
            <a:r>
              <a:rPr lang="en-US" sz="2583">
                <a:solidFill>
                  <a:srgbClr val="FFFFFF"/>
                </a:solidFill>
                <a:latin typeface="Codec Pro"/>
                <a:ea typeface="Codec Pro"/>
                <a:cs typeface="Codec Pro"/>
                <a:sym typeface="Codec Pro"/>
              </a:rPr>
              <a:t>The heterogeneous nature of complex datasets motivates us to propose a more flexible treatment of normalization. Before the actual normalization is carried out, the data is first organized into modes to which it likely belongs. To achieve this, we reformulate the normalization in the framework of mixtures of experts (MoE).</a:t>
            </a:r>
          </a:p>
        </p:txBody>
      </p:sp>
      <p:grpSp>
        <p:nvGrpSpPr>
          <p:cNvPr name="Group 7" id="7"/>
          <p:cNvGrpSpPr/>
          <p:nvPr/>
        </p:nvGrpSpPr>
        <p:grpSpPr>
          <a:xfrm rot="0">
            <a:off x="0" y="0"/>
            <a:ext cx="18288000" cy="1028700"/>
            <a:chOff x="0" y="0"/>
            <a:chExt cx="24384000" cy="1371600"/>
          </a:xfrm>
        </p:grpSpPr>
        <p:grpSp>
          <p:nvGrpSpPr>
            <p:cNvPr name="Group 8" id="8"/>
            <p:cNvGrpSpPr/>
            <p:nvPr/>
          </p:nvGrpSpPr>
          <p:grpSpPr>
            <a:xfrm rot="0">
              <a:off x="0" y="0"/>
              <a:ext cx="24384000" cy="13716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1" id="11"/>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2" id="12"/>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111"/>
            </a:stretch>
          </a:blipFill>
        </p:spPr>
      </p:sp>
      <p:sp>
        <p:nvSpPr>
          <p:cNvPr name="Freeform 3" id="3"/>
          <p:cNvSpPr/>
          <p:nvPr/>
        </p:nvSpPr>
        <p:spPr>
          <a:xfrm flipH="false" flipV="false" rot="0">
            <a:off x="-4237358" y="360022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stretch>
              <a:fillRect l="0" t="0" r="0" b="0"/>
            </a:stretch>
          </a:blipFill>
        </p:spPr>
      </p:sp>
      <p:grpSp>
        <p:nvGrpSpPr>
          <p:cNvPr name="Group 4" id="4"/>
          <p:cNvGrpSpPr/>
          <p:nvPr/>
        </p:nvGrpSpPr>
        <p:grpSpPr>
          <a:xfrm rot="0">
            <a:off x="0" y="0"/>
            <a:ext cx="18288000" cy="1028700"/>
            <a:chOff x="0" y="0"/>
            <a:chExt cx="24384000" cy="1371600"/>
          </a:xfrm>
        </p:grpSpPr>
        <p:grpSp>
          <p:nvGrpSpPr>
            <p:cNvPr name="Group 5" id="5"/>
            <p:cNvGrpSpPr/>
            <p:nvPr/>
          </p:nvGrpSpPr>
          <p:grpSpPr>
            <a:xfrm rot="0">
              <a:off x="0" y="0"/>
              <a:ext cx="24384000" cy="13716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8" id="8"/>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4"/>
              <a:stretch>
                <a:fillRect l="0" t="-6296" r="0" b="-6296"/>
              </a:stretch>
            </a:blipFill>
          </p:spPr>
        </p:sp>
        <p:sp>
          <p:nvSpPr>
            <p:cNvPr name="Freeform 9" id="9"/>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5"/>
              <a:stretch>
                <a:fillRect l="0" t="-6296" r="0" b="-6296"/>
              </a:stretch>
            </a:blipFill>
          </p:spPr>
        </p:sp>
      </p:grpSp>
      <p:grpSp>
        <p:nvGrpSpPr>
          <p:cNvPr name="Group 10" id="10"/>
          <p:cNvGrpSpPr/>
          <p:nvPr/>
        </p:nvGrpSpPr>
        <p:grpSpPr>
          <a:xfrm rot="0">
            <a:off x="1249981" y="6721062"/>
            <a:ext cx="5021452" cy="1370616"/>
            <a:chOff x="0" y="0"/>
            <a:chExt cx="1322522" cy="360985"/>
          </a:xfrm>
        </p:grpSpPr>
        <p:sp>
          <p:nvSpPr>
            <p:cNvPr name="Freeform 11" id="11"/>
            <p:cNvSpPr/>
            <p:nvPr/>
          </p:nvSpPr>
          <p:spPr>
            <a:xfrm flipH="false" flipV="false" rot="0">
              <a:off x="0" y="0"/>
              <a:ext cx="1322522" cy="360985"/>
            </a:xfrm>
            <a:custGeom>
              <a:avLst/>
              <a:gdLst/>
              <a:ahLst/>
              <a:cxnLst/>
              <a:rect r="r" b="b" t="t" l="l"/>
              <a:pathLst>
                <a:path h="360985" w="1322522">
                  <a:moveTo>
                    <a:pt x="78630" y="0"/>
                  </a:moveTo>
                  <a:lnTo>
                    <a:pt x="1243892" y="0"/>
                  </a:lnTo>
                  <a:cubicBezTo>
                    <a:pt x="1264746" y="0"/>
                    <a:pt x="1284746" y="8284"/>
                    <a:pt x="1299492" y="23030"/>
                  </a:cubicBezTo>
                  <a:cubicBezTo>
                    <a:pt x="1314238" y="37776"/>
                    <a:pt x="1322522" y="57776"/>
                    <a:pt x="1322522" y="78630"/>
                  </a:cubicBezTo>
                  <a:lnTo>
                    <a:pt x="1322522" y="282355"/>
                  </a:lnTo>
                  <a:cubicBezTo>
                    <a:pt x="1322522" y="325781"/>
                    <a:pt x="1287318" y="360985"/>
                    <a:pt x="1243892" y="360985"/>
                  </a:cubicBezTo>
                  <a:lnTo>
                    <a:pt x="78630" y="360985"/>
                  </a:lnTo>
                  <a:cubicBezTo>
                    <a:pt x="57776" y="360985"/>
                    <a:pt x="37776" y="352701"/>
                    <a:pt x="23030" y="337955"/>
                  </a:cubicBezTo>
                  <a:cubicBezTo>
                    <a:pt x="8284" y="323209"/>
                    <a:pt x="0" y="303209"/>
                    <a:pt x="0" y="282355"/>
                  </a:cubicBezTo>
                  <a:lnTo>
                    <a:pt x="0" y="78630"/>
                  </a:lnTo>
                  <a:cubicBezTo>
                    <a:pt x="0" y="57776"/>
                    <a:pt x="8284" y="37776"/>
                    <a:pt x="23030" y="23030"/>
                  </a:cubicBezTo>
                  <a:cubicBezTo>
                    <a:pt x="37776" y="8284"/>
                    <a:pt x="57776" y="0"/>
                    <a:pt x="78630" y="0"/>
                  </a:cubicBezTo>
                  <a:close/>
                </a:path>
              </a:pathLst>
            </a:custGeom>
            <a:gradFill rotWithShape="true">
              <a:gsLst>
                <a:gs pos="0">
                  <a:srgbClr val="004AAD">
                    <a:alpha val="100000"/>
                  </a:srgbClr>
                </a:gs>
                <a:gs pos="100000">
                  <a:srgbClr val="CB6CE6">
                    <a:alpha val="100000"/>
                  </a:srgbClr>
                </a:gs>
              </a:gsLst>
              <a:lin ang="0"/>
            </a:gradFill>
          </p:spPr>
        </p:sp>
        <p:sp>
          <p:nvSpPr>
            <p:cNvPr name="TextBox 12" id="12"/>
            <p:cNvSpPr txBox="true"/>
            <p:nvPr/>
          </p:nvSpPr>
          <p:spPr>
            <a:xfrm>
              <a:off x="0" y="-57150"/>
              <a:ext cx="1322522" cy="418135"/>
            </a:xfrm>
            <a:prstGeom prst="rect">
              <a:avLst/>
            </a:prstGeom>
          </p:spPr>
          <p:txBody>
            <a:bodyPr anchor="ctr" rtlCol="false" tIns="50800" lIns="50800" bIns="50800" rIns="50800"/>
            <a:lstStyle/>
            <a:p>
              <a:pPr algn="ctr">
                <a:lnSpc>
                  <a:spcPts val="3604"/>
                </a:lnSpc>
              </a:pPr>
              <a:r>
                <a:rPr lang="en-US" b="true" sz="2574">
                  <a:solidFill>
                    <a:srgbClr val="FFFFFF"/>
                  </a:solidFill>
                  <a:latin typeface="Tomorrow Bold"/>
                  <a:ea typeface="Tomorrow Bold"/>
                  <a:cs typeface="Tomorrow Bold"/>
                  <a:sym typeface="Tomorrow Bold"/>
                </a:rPr>
                <a:t>Train and Register Models</a:t>
              </a:r>
            </a:p>
          </p:txBody>
        </p:sp>
      </p:grpSp>
      <p:sp>
        <p:nvSpPr>
          <p:cNvPr name="TextBox 13" id="13"/>
          <p:cNvSpPr txBox="true"/>
          <p:nvPr/>
        </p:nvSpPr>
        <p:spPr>
          <a:xfrm rot="0">
            <a:off x="1028700" y="1884928"/>
            <a:ext cx="9078020" cy="963846"/>
          </a:xfrm>
          <a:prstGeom prst="rect">
            <a:avLst/>
          </a:prstGeom>
        </p:spPr>
        <p:txBody>
          <a:bodyPr anchor="t" rtlCol="false" tIns="0" lIns="0" bIns="0" rIns="0">
            <a:spAutoFit/>
          </a:bodyPr>
          <a:lstStyle/>
          <a:p>
            <a:pPr algn="ctr">
              <a:lnSpc>
                <a:spcPts val="7487"/>
              </a:lnSpc>
            </a:pPr>
            <a:r>
              <a:rPr lang="en-US" sz="7063">
                <a:solidFill>
                  <a:srgbClr val="FFFFFF"/>
                </a:solidFill>
                <a:latin typeface="Anton"/>
                <a:ea typeface="Anton"/>
                <a:cs typeface="Anton"/>
                <a:sym typeface="Anton"/>
              </a:rPr>
              <a:t>AZURE MODEL DEPLOYMENT</a:t>
            </a:r>
          </a:p>
        </p:txBody>
      </p:sp>
      <p:sp>
        <p:nvSpPr>
          <p:cNvPr name="TextBox 14" id="14"/>
          <p:cNvSpPr txBox="true"/>
          <p:nvPr/>
        </p:nvSpPr>
        <p:spPr>
          <a:xfrm rot="0">
            <a:off x="1028700" y="3738845"/>
            <a:ext cx="14300157" cy="1723771"/>
          </a:xfrm>
          <a:prstGeom prst="rect">
            <a:avLst/>
          </a:prstGeom>
        </p:spPr>
        <p:txBody>
          <a:bodyPr anchor="t" rtlCol="false" tIns="0" lIns="0" bIns="0" rIns="0">
            <a:spAutoFit/>
          </a:bodyPr>
          <a:lstStyle/>
          <a:p>
            <a:pPr algn="l">
              <a:lnSpc>
                <a:spcPts val="3392"/>
              </a:lnSpc>
            </a:pPr>
            <a:r>
              <a:rPr lang="en-US" sz="3200">
                <a:solidFill>
                  <a:srgbClr val="FFFFFF"/>
                </a:solidFill>
                <a:latin typeface="Body Text"/>
                <a:ea typeface="Body Text"/>
                <a:cs typeface="Body Text"/>
                <a:sym typeface="Body Text"/>
              </a:rPr>
              <a:t>Azure Model Deployment allows you to deploy machine learning models as scalable APIs or services, making them accessible for real-time inference or batch predictions.</a:t>
            </a:r>
          </a:p>
          <a:p>
            <a:pPr algn="l">
              <a:lnSpc>
                <a:spcPts val="3392"/>
              </a:lnSpc>
            </a:pPr>
          </a:p>
        </p:txBody>
      </p:sp>
      <p:grpSp>
        <p:nvGrpSpPr>
          <p:cNvPr name="Group 15" id="15"/>
          <p:cNvGrpSpPr/>
          <p:nvPr/>
        </p:nvGrpSpPr>
        <p:grpSpPr>
          <a:xfrm rot="0">
            <a:off x="12208150" y="6702012"/>
            <a:ext cx="5160231" cy="1389666"/>
            <a:chOff x="0" y="0"/>
            <a:chExt cx="1359073" cy="366003"/>
          </a:xfrm>
        </p:grpSpPr>
        <p:sp>
          <p:nvSpPr>
            <p:cNvPr name="Freeform 16" id="16"/>
            <p:cNvSpPr/>
            <p:nvPr/>
          </p:nvSpPr>
          <p:spPr>
            <a:xfrm flipH="false" flipV="false" rot="0">
              <a:off x="0" y="0"/>
              <a:ext cx="1359073" cy="366003"/>
            </a:xfrm>
            <a:custGeom>
              <a:avLst/>
              <a:gdLst/>
              <a:ahLst/>
              <a:cxnLst/>
              <a:rect r="r" b="b" t="t" l="l"/>
              <a:pathLst>
                <a:path h="366003" w="1359073">
                  <a:moveTo>
                    <a:pt x="76516" y="0"/>
                  </a:moveTo>
                  <a:lnTo>
                    <a:pt x="1282558" y="0"/>
                  </a:lnTo>
                  <a:cubicBezTo>
                    <a:pt x="1302851" y="0"/>
                    <a:pt x="1322313" y="8061"/>
                    <a:pt x="1336662" y="22411"/>
                  </a:cubicBezTo>
                  <a:cubicBezTo>
                    <a:pt x="1351012" y="36760"/>
                    <a:pt x="1359073" y="56222"/>
                    <a:pt x="1359073" y="76516"/>
                  </a:cubicBezTo>
                  <a:lnTo>
                    <a:pt x="1359073" y="289487"/>
                  </a:lnTo>
                  <a:cubicBezTo>
                    <a:pt x="1359073" y="331745"/>
                    <a:pt x="1324816" y="366003"/>
                    <a:pt x="1282558" y="366003"/>
                  </a:cubicBezTo>
                  <a:lnTo>
                    <a:pt x="76516" y="366003"/>
                  </a:lnTo>
                  <a:cubicBezTo>
                    <a:pt x="56222" y="366003"/>
                    <a:pt x="36760" y="357941"/>
                    <a:pt x="22411" y="343592"/>
                  </a:cubicBezTo>
                  <a:cubicBezTo>
                    <a:pt x="8061" y="329242"/>
                    <a:pt x="0" y="309780"/>
                    <a:pt x="0" y="289487"/>
                  </a:cubicBezTo>
                  <a:lnTo>
                    <a:pt x="0" y="76516"/>
                  </a:lnTo>
                  <a:cubicBezTo>
                    <a:pt x="0" y="56222"/>
                    <a:pt x="8061" y="36760"/>
                    <a:pt x="22411" y="22411"/>
                  </a:cubicBezTo>
                  <a:cubicBezTo>
                    <a:pt x="36760" y="8061"/>
                    <a:pt x="56222" y="0"/>
                    <a:pt x="76516" y="0"/>
                  </a:cubicBezTo>
                  <a:close/>
                </a:path>
              </a:pathLst>
            </a:custGeom>
            <a:gradFill rotWithShape="true">
              <a:gsLst>
                <a:gs pos="0">
                  <a:srgbClr val="004AAD">
                    <a:alpha val="100000"/>
                  </a:srgbClr>
                </a:gs>
                <a:gs pos="100000">
                  <a:srgbClr val="CB6CE6">
                    <a:alpha val="100000"/>
                  </a:srgbClr>
                </a:gs>
              </a:gsLst>
              <a:lin ang="0"/>
            </a:gradFill>
          </p:spPr>
        </p:sp>
        <p:sp>
          <p:nvSpPr>
            <p:cNvPr name="TextBox 17" id="17"/>
            <p:cNvSpPr txBox="true"/>
            <p:nvPr/>
          </p:nvSpPr>
          <p:spPr>
            <a:xfrm>
              <a:off x="0" y="-57150"/>
              <a:ext cx="1359073" cy="423153"/>
            </a:xfrm>
            <a:prstGeom prst="rect">
              <a:avLst/>
            </a:prstGeom>
          </p:spPr>
          <p:txBody>
            <a:bodyPr anchor="ctr" rtlCol="false" tIns="50800" lIns="50800" bIns="50800" rIns="50800"/>
            <a:lstStyle/>
            <a:p>
              <a:pPr algn="ctr">
                <a:lnSpc>
                  <a:spcPts val="3744"/>
                </a:lnSpc>
              </a:pPr>
              <a:r>
                <a:rPr lang="en-US" b="true" sz="2674">
                  <a:solidFill>
                    <a:srgbClr val="FFFFFF"/>
                  </a:solidFill>
                  <a:latin typeface="Tomorrow Bold"/>
                  <a:ea typeface="Tomorrow Bold"/>
                  <a:cs typeface="Tomorrow Bold"/>
                  <a:sym typeface="Tomorrow Bold"/>
                </a:rPr>
                <a:t>Monitor &amp; Manage Models</a:t>
              </a:r>
            </a:p>
          </p:txBody>
        </p:sp>
      </p:grpSp>
      <p:grpSp>
        <p:nvGrpSpPr>
          <p:cNvPr name="Group 18" id="18"/>
          <p:cNvGrpSpPr/>
          <p:nvPr/>
        </p:nvGrpSpPr>
        <p:grpSpPr>
          <a:xfrm rot="0">
            <a:off x="6737320" y="6721062"/>
            <a:ext cx="5004104" cy="1370616"/>
            <a:chOff x="0" y="0"/>
            <a:chExt cx="1317953" cy="360985"/>
          </a:xfrm>
        </p:grpSpPr>
        <p:sp>
          <p:nvSpPr>
            <p:cNvPr name="Freeform 19" id="19"/>
            <p:cNvSpPr/>
            <p:nvPr/>
          </p:nvSpPr>
          <p:spPr>
            <a:xfrm flipH="false" flipV="false" rot="0">
              <a:off x="0" y="0"/>
              <a:ext cx="1317953" cy="360985"/>
            </a:xfrm>
            <a:custGeom>
              <a:avLst/>
              <a:gdLst/>
              <a:ahLst/>
              <a:cxnLst/>
              <a:rect r="r" b="b" t="t" l="l"/>
              <a:pathLst>
                <a:path h="360985" w="1317953">
                  <a:moveTo>
                    <a:pt x="78903" y="0"/>
                  </a:moveTo>
                  <a:lnTo>
                    <a:pt x="1239051" y="0"/>
                  </a:lnTo>
                  <a:cubicBezTo>
                    <a:pt x="1282628" y="0"/>
                    <a:pt x="1317953" y="35326"/>
                    <a:pt x="1317953" y="78903"/>
                  </a:cubicBezTo>
                  <a:lnTo>
                    <a:pt x="1317953" y="282082"/>
                  </a:lnTo>
                  <a:cubicBezTo>
                    <a:pt x="1317953" y="325659"/>
                    <a:pt x="1282628" y="360985"/>
                    <a:pt x="1239051" y="360985"/>
                  </a:cubicBezTo>
                  <a:lnTo>
                    <a:pt x="78903" y="360985"/>
                  </a:lnTo>
                  <a:cubicBezTo>
                    <a:pt x="35326" y="360985"/>
                    <a:pt x="0" y="325659"/>
                    <a:pt x="0" y="282082"/>
                  </a:cubicBezTo>
                  <a:lnTo>
                    <a:pt x="0" y="78903"/>
                  </a:lnTo>
                  <a:cubicBezTo>
                    <a:pt x="0" y="35326"/>
                    <a:pt x="35326" y="0"/>
                    <a:pt x="78903" y="0"/>
                  </a:cubicBezTo>
                  <a:close/>
                </a:path>
              </a:pathLst>
            </a:custGeom>
            <a:gradFill rotWithShape="true">
              <a:gsLst>
                <a:gs pos="0">
                  <a:srgbClr val="004AAD">
                    <a:alpha val="100000"/>
                  </a:srgbClr>
                </a:gs>
                <a:gs pos="100000">
                  <a:srgbClr val="CB6CE6">
                    <a:alpha val="100000"/>
                  </a:srgbClr>
                </a:gs>
              </a:gsLst>
              <a:lin ang="0"/>
            </a:gradFill>
          </p:spPr>
        </p:sp>
        <p:sp>
          <p:nvSpPr>
            <p:cNvPr name="TextBox 20" id="20"/>
            <p:cNvSpPr txBox="true"/>
            <p:nvPr/>
          </p:nvSpPr>
          <p:spPr>
            <a:xfrm>
              <a:off x="0" y="-66675"/>
              <a:ext cx="1317953" cy="427660"/>
            </a:xfrm>
            <a:prstGeom prst="rect">
              <a:avLst/>
            </a:prstGeom>
          </p:spPr>
          <p:txBody>
            <a:bodyPr anchor="ctr" rtlCol="false" tIns="50800" lIns="50800" bIns="50800" rIns="50800"/>
            <a:lstStyle/>
            <a:p>
              <a:pPr algn="ctr">
                <a:lnSpc>
                  <a:spcPts val="4024"/>
                </a:lnSpc>
              </a:pPr>
              <a:r>
                <a:rPr lang="en-US" b="true" sz="2874">
                  <a:solidFill>
                    <a:srgbClr val="FFFFFF"/>
                  </a:solidFill>
                  <a:latin typeface="Tomorrow Bold"/>
                  <a:ea typeface="Tomorrow Bold"/>
                  <a:cs typeface="Tomorrow Bold"/>
                  <a:sym typeface="Tomorrow Bold"/>
                </a:rPr>
                <a:t>Deploy Models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9" id="9"/>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0" id="10"/>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1" id="11"/>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
        <p:nvSpPr>
          <p:cNvPr name="Freeform 12" id="12"/>
          <p:cNvSpPr/>
          <p:nvPr/>
        </p:nvSpPr>
        <p:spPr>
          <a:xfrm flipH="false" flipV="false" rot="0">
            <a:off x="5635339" y="4173652"/>
            <a:ext cx="2337167" cy="2076068"/>
          </a:xfrm>
          <a:custGeom>
            <a:avLst/>
            <a:gdLst/>
            <a:ahLst/>
            <a:cxnLst/>
            <a:rect r="r" b="b" t="t" l="l"/>
            <a:pathLst>
              <a:path h="2076068" w="2337167">
                <a:moveTo>
                  <a:pt x="0" y="0"/>
                </a:moveTo>
                <a:lnTo>
                  <a:pt x="2337166" y="0"/>
                </a:lnTo>
                <a:lnTo>
                  <a:pt x="2337166" y="2076068"/>
                </a:lnTo>
                <a:lnTo>
                  <a:pt x="0" y="2076068"/>
                </a:lnTo>
                <a:lnTo>
                  <a:pt x="0" y="0"/>
                </a:lnTo>
                <a:close/>
              </a:path>
            </a:pathLst>
          </a:custGeom>
          <a:blipFill>
            <a:blip r:embed="rId7"/>
            <a:stretch>
              <a:fillRect l="-9075" t="0" r="-9075" b="0"/>
            </a:stretch>
          </a:blipFill>
        </p:spPr>
      </p:sp>
      <p:grpSp>
        <p:nvGrpSpPr>
          <p:cNvPr name="Group 13" id="13"/>
          <p:cNvGrpSpPr/>
          <p:nvPr/>
        </p:nvGrpSpPr>
        <p:grpSpPr>
          <a:xfrm rot="0">
            <a:off x="1769309" y="4173652"/>
            <a:ext cx="2164740" cy="2076068"/>
            <a:chOff x="0" y="0"/>
            <a:chExt cx="2886320" cy="2768090"/>
          </a:xfrm>
        </p:grpSpPr>
        <p:grpSp>
          <p:nvGrpSpPr>
            <p:cNvPr name="Group 14" id="14"/>
            <p:cNvGrpSpPr/>
            <p:nvPr/>
          </p:nvGrpSpPr>
          <p:grpSpPr>
            <a:xfrm rot="0">
              <a:off x="0" y="0"/>
              <a:ext cx="2886320" cy="2768090"/>
              <a:chOff x="0" y="0"/>
              <a:chExt cx="570137" cy="546783"/>
            </a:xfrm>
          </p:grpSpPr>
          <p:sp>
            <p:nvSpPr>
              <p:cNvPr name="Freeform 15" id="15"/>
              <p:cNvSpPr/>
              <p:nvPr/>
            </p:nvSpPr>
            <p:spPr>
              <a:xfrm flipH="false" flipV="false" rot="0">
                <a:off x="0" y="0"/>
                <a:ext cx="570137" cy="546783"/>
              </a:xfrm>
              <a:custGeom>
                <a:avLst/>
                <a:gdLst/>
                <a:ahLst/>
                <a:cxnLst/>
                <a:rect r="r" b="b" t="t" l="l"/>
                <a:pathLst>
                  <a:path h="546783" w="570137">
                    <a:moveTo>
                      <a:pt x="0" y="0"/>
                    </a:moveTo>
                    <a:lnTo>
                      <a:pt x="570137" y="0"/>
                    </a:lnTo>
                    <a:lnTo>
                      <a:pt x="570137" y="546783"/>
                    </a:lnTo>
                    <a:lnTo>
                      <a:pt x="0" y="546783"/>
                    </a:lnTo>
                    <a:close/>
                  </a:path>
                </a:pathLst>
              </a:custGeom>
              <a:solidFill>
                <a:srgbClr val="FBFBFB"/>
              </a:solidFill>
            </p:spPr>
          </p:sp>
          <p:sp>
            <p:nvSpPr>
              <p:cNvPr name="TextBox 16" id="16"/>
              <p:cNvSpPr txBox="true"/>
              <p:nvPr/>
            </p:nvSpPr>
            <p:spPr>
              <a:xfrm>
                <a:off x="0" y="-47625"/>
                <a:ext cx="570137" cy="594408"/>
              </a:xfrm>
              <a:prstGeom prst="rect">
                <a:avLst/>
              </a:prstGeom>
            </p:spPr>
            <p:txBody>
              <a:bodyPr anchor="ctr" rtlCol="false" tIns="50800" lIns="50800" bIns="50800" rIns="50800"/>
              <a:lstStyle/>
              <a:p>
                <a:pPr algn="ctr">
                  <a:lnSpc>
                    <a:spcPts val="2764"/>
                  </a:lnSpc>
                </a:pPr>
              </a:p>
            </p:txBody>
          </p:sp>
        </p:grpSp>
        <p:sp>
          <p:nvSpPr>
            <p:cNvPr name="Freeform 17" id="17"/>
            <p:cNvSpPr/>
            <p:nvPr/>
          </p:nvSpPr>
          <p:spPr>
            <a:xfrm flipH="false" flipV="false" rot="0">
              <a:off x="247069" y="182708"/>
              <a:ext cx="2392182" cy="2402674"/>
            </a:xfrm>
            <a:custGeom>
              <a:avLst/>
              <a:gdLst/>
              <a:ahLst/>
              <a:cxnLst/>
              <a:rect r="r" b="b" t="t" l="l"/>
              <a:pathLst>
                <a:path h="2402674" w="2392182">
                  <a:moveTo>
                    <a:pt x="0" y="0"/>
                  </a:moveTo>
                  <a:lnTo>
                    <a:pt x="2392182" y="0"/>
                  </a:lnTo>
                  <a:lnTo>
                    <a:pt x="2392182" y="2402674"/>
                  </a:lnTo>
                  <a:lnTo>
                    <a:pt x="0" y="2402674"/>
                  </a:lnTo>
                  <a:lnTo>
                    <a:pt x="0" y="0"/>
                  </a:lnTo>
                  <a:close/>
                </a:path>
              </a:pathLst>
            </a:custGeom>
            <a:blipFill>
              <a:blip r:embed="rId8"/>
              <a:stretch>
                <a:fillRect l="0" t="0" r="0" b="0"/>
              </a:stretch>
            </a:blipFill>
          </p:spPr>
        </p:sp>
      </p:grpSp>
      <p:grpSp>
        <p:nvGrpSpPr>
          <p:cNvPr name="Group 18" id="18"/>
          <p:cNvGrpSpPr/>
          <p:nvPr/>
        </p:nvGrpSpPr>
        <p:grpSpPr>
          <a:xfrm rot="0">
            <a:off x="9858455" y="4173652"/>
            <a:ext cx="2139658" cy="2248428"/>
            <a:chOff x="0" y="0"/>
            <a:chExt cx="2852878" cy="2997904"/>
          </a:xfrm>
        </p:grpSpPr>
        <p:grpSp>
          <p:nvGrpSpPr>
            <p:cNvPr name="Group 19" id="19"/>
            <p:cNvGrpSpPr/>
            <p:nvPr/>
          </p:nvGrpSpPr>
          <p:grpSpPr>
            <a:xfrm rot="0">
              <a:off x="0" y="0"/>
              <a:ext cx="2852878" cy="2997904"/>
              <a:chOff x="0" y="0"/>
              <a:chExt cx="563531" cy="592179"/>
            </a:xfrm>
          </p:grpSpPr>
          <p:sp>
            <p:nvSpPr>
              <p:cNvPr name="Freeform 20" id="20"/>
              <p:cNvSpPr/>
              <p:nvPr/>
            </p:nvSpPr>
            <p:spPr>
              <a:xfrm flipH="false" flipV="false" rot="0">
                <a:off x="0" y="0"/>
                <a:ext cx="563531" cy="592179"/>
              </a:xfrm>
              <a:custGeom>
                <a:avLst/>
                <a:gdLst/>
                <a:ahLst/>
                <a:cxnLst/>
                <a:rect r="r" b="b" t="t" l="l"/>
                <a:pathLst>
                  <a:path h="592179" w="563531">
                    <a:moveTo>
                      <a:pt x="0" y="0"/>
                    </a:moveTo>
                    <a:lnTo>
                      <a:pt x="563531" y="0"/>
                    </a:lnTo>
                    <a:lnTo>
                      <a:pt x="563531" y="592179"/>
                    </a:lnTo>
                    <a:lnTo>
                      <a:pt x="0" y="592179"/>
                    </a:lnTo>
                    <a:close/>
                  </a:path>
                </a:pathLst>
              </a:custGeom>
              <a:solidFill>
                <a:srgbClr val="FBFBFB"/>
              </a:solidFill>
            </p:spPr>
          </p:sp>
          <p:sp>
            <p:nvSpPr>
              <p:cNvPr name="TextBox 21" id="21"/>
              <p:cNvSpPr txBox="true"/>
              <p:nvPr/>
            </p:nvSpPr>
            <p:spPr>
              <a:xfrm>
                <a:off x="0" y="-47625"/>
                <a:ext cx="563531" cy="639804"/>
              </a:xfrm>
              <a:prstGeom prst="rect">
                <a:avLst/>
              </a:prstGeom>
            </p:spPr>
            <p:txBody>
              <a:bodyPr anchor="ctr" rtlCol="false" tIns="50800" lIns="50800" bIns="50800" rIns="50800"/>
              <a:lstStyle/>
              <a:p>
                <a:pPr algn="ctr">
                  <a:lnSpc>
                    <a:spcPts val="2764"/>
                  </a:lnSpc>
                </a:pPr>
              </a:p>
            </p:txBody>
          </p:sp>
        </p:grpSp>
        <p:sp>
          <p:nvSpPr>
            <p:cNvPr name="Freeform 22" id="22"/>
            <p:cNvSpPr/>
            <p:nvPr/>
          </p:nvSpPr>
          <p:spPr>
            <a:xfrm flipH="false" flipV="false" rot="0">
              <a:off x="216908" y="148612"/>
              <a:ext cx="2419061" cy="2562660"/>
            </a:xfrm>
            <a:custGeom>
              <a:avLst/>
              <a:gdLst/>
              <a:ahLst/>
              <a:cxnLst/>
              <a:rect r="r" b="b" t="t" l="l"/>
              <a:pathLst>
                <a:path h="2562660" w="2419061">
                  <a:moveTo>
                    <a:pt x="0" y="0"/>
                  </a:moveTo>
                  <a:lnTo>
                    <a:pt x="2419061" y="0"/>
                  </a:lnTo>
                  <a:lnTo>
                    <a:pt x="2419061" y="2562660"/>
                  </a:lnTo>
                  <a:lnTo>
                    <a:pt x="0" y="2562660"/>
                  </a:lnTo>
                  <a:lnTo>
                    <a:pt x="0" y="0"/>
                  </a:lnTo>
                  <a:close/>
                </a:path>
              </a:pathLst>
            </a:custGeom>
            <a:blipFill>
              <a:blip r:embed="rId9"/>
              <a:stretch>
                <a:fillRect l="-3726" t="0" r="-3726" b="-1914"/>
              </a:stretch>
            </a:blipFill>
          </p:spPr>
        </p:sp>
      </p:grpSp>
      <p:grpSp>
        <p:nvGrpSpPr>
          <p:cNvPr name="Group 23" id="23"/>
          <p:cNvGrpSpPr/>
          <p:nvPr/>
        </p:nvGrpSpPr>
        <p:grpSpPr>
          <a:xfrm rot="0">
            <a:off x="13880353" y="4190987"/>
            <a:ext cx="2348745" cy="2213758"/>
            <a:chOff x="0" y="0"/>
            <a:chExt cx="618600" cy="583047"/>
          </a:xfrm>
        </p:grpSpPr>
        <p:sp>
          <p:nvSpPr>
            <p:cNvPr name="Freeform 24" id="24"/>
            <p:cNvSpPr/>
            <p:nvPr/>
          </p:nvSpPr>
          <p:spPr>
            <a:xfrm flipH="false" flipV="false" rot="0">
              <a:off x="0" y="0"/>
              <a:ext cx="618600" cy="583047"/>
            </a:xfrm>
            <a:custGeom>
              <a:avLst/>
              <a:gdLst/>
              <a:ahLst/>
              <a:cxnLst/>
              <a:rect r="r" b="b" t="t" l="l"/>
              <a:pathLst>
                <a:path h="583047" w="618600">
                  <a:moveTo>
                    <a:pt x="0" y="0"/>
                  </a:moveTo>
                  <a:lnTo>
                    <a:pt x="618600" y="0"/>
                  </a:lnTo>
                  <a:lnTo>
                    <a:pt x="618600" y="583047"/>
                  </a:lnTo>
                  <a:lnTo>
                    <a:pt x="0" y="583047"/>
                  </a:lnTo>
                  <a:close/>
                </a:path>
              </a:pathLst>
            </a:custGeom>
            <a:solidFill>
              <a:srgbClr val="FFFFFF"/>
            </a:solidFill>
          </p:spPr>
        </p:sp>
        <p:sp>
          <p:nvSpPr>
            <p:cNvPr name="TextBox 25" id="25"/>
            <p:cNvSpPr txBox="true"/>
            <p:nvPr/>
          </p:nvSpPr>
          <p:spPr>
            <a:xfrm>
              <a:off x="0" y="-47625"/>
              <a:ext cx="618600" cy="630672"/>
            </a:xfrm>
            <a:prstGeom prst="rect">
              <a:avLst/>
            </a:prstGeom>
          </p:spPr>
          <p:txBody>
            <a:bodyPr anchor="ctr" rtlCol="false" tIns="50800" lIns="50800" bIns="50800" rIns="50800"/>
            <a:lstStyle/>
            <a:p>
              <a:pPr algn="ctr">
                <a:lnSpc>
                  <a:spcPts val="2764"/>
                </a:lnSpc>
              </a:pPr>
            </a:p>
          </p:txBody>
        </p:sp>
      </p:grpSp>
      <p:sp>
        <p:nvSpPr>
          <p:cNvPr name="Freeform 26" id="26"/>
          <p:cNvSpPr/>
          <p:nvPr/>
        </p:nvSpPr>
        <p:spPr>
          <a:xfrm flipH="false" flipV="false" rot="0">
            <a:off x="14078498" y="4352891"/>
            <a:ext cx="1952455" cy="1958794"/>
          </a:xfrm>
          <a:custGeom>
            <a:avLst/>
            <a:gdLst/>
            <a:ahLst/>
            <a:cxnLst/>
            <a:rect r="r" b="b" t="t" l="l"/>
            <a:pathLst>
              <a:path h="1958794" w="1952455">
                <a:moveTo>
                  <a:pt x="0" y="0"/>
                </a:moveTo>
                <a:lnTo>
                  <a:pt x="1952455" y="0"/>
                </a:lnTo>
                <a:lnTo>
                  <a:pt x="1952455" y="1958795"/>
                </a:lnTo>
                <a:lnTo>
                  <a:pt x="0" y="1958795"/>
                </a:lnTo>
                <a:lnTo>
                  <a:pt x="0" y="0"/>
                </a:lnTo>
                <a:close/>
              </a:path>
            </a:pathLst>
          </a:custGeom>
          <a:blipFill>
            <a:blip r:embed="rId10"/>
            <a:stretch>
              <a:fillRect l="0" t="0" r="0" b="0"/>
            </a:stretch>
          </a:blipFill>
        </p:spPr>
      </p:sp>
      <p:sp>
        <p:nvSpPr>
          <p:cNvPr name="TextBox 27" id="27"/>
          <p:cNvSpPr txBox="true"/>
          <p:nvPr/>
        </p:nvSpPr>
        <p:spPr>
          <a:xfrm rot="0">
            <a:off x="913842" y="2010789"/>
            <a:ext cx="9078020"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DEPLOYMENT STEPS</a:t>
            </a:r>
          </a:p>
        </p:txBody>
      </p:sp>
      <p:sp>
        <p:nvSpPr>
          <p:cNvPr name="TextBox 28" id="28"/>
          <p:cNvSpPr txBox="true"/>
          <p:nvPr/>
        </p:nvSpPr>
        <p:spPr>
          <a:xfrm rot="0">
            <a:off x="1368674" y="7068870"/>
            <a:ext cx="2966009" cy="1047642"/>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ea typeface="Canva Sans"/>
                <a:cs typeface="Canva Sans"/>
                <a:sym typeface="Canva Sans"/>
              </a:rPr>
              <a:t>Create </a:t>
            </a:r>
          </a:p>
          <a:p>
            <a:pPr algn="ctr">
              <a:lnSpc>
                <a:spcPts val="4200"/>
              </a:lnSpc>
            </a:pPr>
            <a:r>
              <a:rPr lang="en-US" sz="3000">
                <a:solidFill>
                  <a:srgbClr val="FFFFFF"/>
                </a:solidFill>
                <a:latin typeface="Canva Sans"/>
                <a:ea typeface="Canva Sans"/>
                <a:cs typeface="Canva Sans"/>
                <a:sym typeface="Canva Sans"/>
              </a:rPr>
              <a:t>Resource Group</a:t>
            </a:r>
          </a:p>
        </p:txBody>
      </p:sp>
      <p:sp>
        <p:nvSpPr>
          <p:cNvPr name="TextBox 29" id="29"/>
          <p:cNvSpPr txBox="true"/>
          <p:nvPr/>
        </p:nvSpPr>
        <p:spPr>
          <a:xfrm rot="0">
            <a:off x="8739896" y="7068870"/>
            <a:ext cx="4376777" cy="514296"/>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ea typeface="Canva Sans"/>
                <a:cs typeface="Canva Sans"/>
                <a:sym typeface="Canva Sans"/>
              </a:rPr>
              <a:t>Register Model</a:t>
            </a:r>
          </a:p>
        </p:txBody>
      </p:sp>
      <p:sp>
        <p:nvSpPr>
          <p:cNvPr name="TextBox 30" id="30"/>
          <p:cNvSpPr txBox="true"/>
          <p:nvPr/>
        </p:nvSpPr>
        <p:spPr>
          <a:xfrm rot="0">
            <a:off x="4615534" y="7052266"/>
            <a:ext cx="4376777" cy="1580987"/>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ea typeface="Canva Sans"/>
                <a:cs typeface="Canva Sans"/>
                <a:sym typeface="Canva Sans"/>
              </a:rPr>
              <a:t>Create </a:t>
            </a:r>
          </a:p>
          <a:p>
            <a:pPr algn="ctr">
              <a:lnSpc>
                <a:spcPts val="4200"/>
              </a:lnSpc>
            </a:pPr>
            <a:r>
              <a:rPr lang="en-US" sz="3000">
                <a:solidFill>
                  <a:srgbClr val="FFFFFF"/>
                </a:solidFill>
                <a:latin typeface="Canva Sans"/>
                <a:ea typeface="Canva Sans"/>
                <a:cs typeface="Canva Sans"/>
                <a:sym typeface="Canva Sans"/>
              </a:rPr>
              <a:t>Machine Learning Workspace</a:t>
            </a:r>
          </a:p>
        </p:txBody>
      </p:sp>
      <p:sp>
        <p:nvSpPr>
          <p:cNvPr name="TextBox 31" id="31"/>
          <p:cNvSpPr txBox="true"/>
          <p:nvPr/>
        </p:nvSpPr>
        <p:spPr>
          <a:xfrm rot="0">
            <a:off x="12882523" y="7153870"/>
            <a:ext cx="4376777" cy="1047642"/>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ea typeface="Canva Sans"/>
                <a:cs typeface="Canva Sans"/>
                <a:sym typeface="Canva Sans"/>
              </a:rPr>
              <a:t>Deploy Realtime Endpoint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8" id="8"/>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9" id="9"/>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0" id="10"/>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
        <p:nvSpPr>
          <p:cNvPr name="Freeform 11" id="11"/>
          <p:cNvSpPr/>
          <p:nvPr/>
        </p:nvSpPr>
        <p:spPr>
          <a:xfrm flipH="false" flipV="false" rot="0">
            <a:off x="3547240" y="4844596"/>
            <a:ext cx="10914075" cy="4769021"/>
          </a:xfrm>
          <a:custGeom>
            <a:avLst/>
            <a:gdLst/>
            <a:ahLst/>
            <a:cxnLst/>
            <a:rect r="r" b="b" t="t" l="l"/>
            <a:pathLst>
              <a:path h="4769021" w="10914075">
                <a:moveTo>
                  <a:pt x="0" y="0"/>
                </a:moveTo>
                <a:lnTo>
                  <a:pt x="10914075" y="0"/>
                </a:lnTo>
                <a:lnTo>
                  <a:pt x="10914075" y="4769021"/>
                </a:lnTo>
                <a:lnTo>
                  <a:pt x="0" y="4769021"/>
                </a:lnTo>
                <a:lnTo>
                  <a:pt x="0" y="0"/>
                </a:lnTo>
                <a:close/>
              </a:path>
            </a:pathLst>
          </a:custGeom>
          <a:blipFill>
            <a:blip r:embed="rId7"/>
            <a:stretch>
              <a:fillRect l="0" t="0" r="0" b="-17945"/>
            </a:stretch>
          </a:blipFill>
        </p:spPr>
      </p:sp>
      <p:sp>
        <p:nvSpPr>
          <p:cNvPr name="TextBox 12" id="12"/>
          <p:cNvSpPr txBox="true"/>
          <p:nvPr/>
        </p:nvSpPr>
        <p:spPr>
          <a:xfrm rot="0">
            <a:off x="482827" y="1591148"/>
            <a:ext cx="9078020"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CREATE RESOURCE GROUP</a:t>
            </a:r>
          </a:p>
        </p:txBody>
      </p:sp>
      <p:sp>
        <p:nvSpPr>
          <p:cNvPr name="TextBox 13" id="13"/>
          <p:cNvSpPr txBox="true"/>
          <p:nvPr/>
        </p:nvSpPr>
        <p:spPr>
          <a:xfrm rot="0">
            <a:off x="482827" y="2763398"/>
            <a:ext cx="12147085" cy="1047642"/>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container for managing and organizing related resources, allowing centralized control over policies, access, and costs.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8" id="8"/>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9" id="9"/>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0" id="10"/>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
        <p:nvSpPr>
          <p:cNvPr name="Freeform 11" id="11"/>
          <p:cNvSpPr/>
          <p:nvPr/>
        </p:nvSpPr>
        <p:spPr>
          <a:xfrm flipH="false" flipV="false" rot="0">
            <a:off x="3312990" y="5538155"/>
            <a:ext cx="11662019" cy="3720145"/>
          </a:xfrm>
          <a:custGeom>
            <a:avLst/>
            <a:gdLst/>
            <a:ahLst/>
            <a:cxnLst/>
            <a:rect r="r" b="b" t="t" l="l"/>
            <a:pathLst>
              <a:path h="3720145" w="11662019">
                <a:moveTo>
                  <a:pt x="0" y="0"/>
                </a:moveTo>
                <a:lnTo>
                  <a:pt x="11662020" y="0"/>
                </a:lnTo>
                <a:lnTo>
                  <a:pt x="11662020" y="3720145"/>
                </a:lnTo>
                <a:lnTo>
                  <a:pt x="0" y="3720145"/>
                </a:lnTo>
                <a:lnTo>
                  <a:pt x="0" y="0"/>
                </a:lnTo>
                <a:close/>
              </a:path>
            </a:pathLst>
          </a:custGeom>
          <a:blipFill>
            <a:blip r:embed="rId7"/>
            <a:stretch>
              <a:fillRect l="0" t="0" r="0" b="-106898"/>
            </a:stretch>
          </a:blipFill>
        </p:spPr>
      </p:sp>
      <p:sp>
        <p:nvSpPr>
          <p:cNvPr name="TextBox 12" id="12"/>
          <p:cNvSpPr txBox="true"/>
          <p:nvPr/>
        </p:nvSpPr>
        <p:spPr>
          <a:xfrm rot="0">
            <a:off x="511785" y="1796550"/>
            <a:ext cx="12623484"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CREATE AZURE ML WORKSPACE</a:t>
            </a:r>
          </a:p>
        </p:txBody>
      </p:sp>
      <p:sp>
        <p:nvSpPr>
          <p:cNvPr name="TextBox 13" id="13"/>
          <p:cNvSpPr txBox="true"/>
          <p:nvPr/>
        </p:nvSpPr>
        <p:spPr>
          <a:xfrm rot="0">
            <a:off x="511785" y="3246171"/>
            <a:ext cx="17264430" cy="1580987"/>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central environment for managing machine learning assets like models, datasets, and experiments. It simplifies collaboration, resource sharing, and tracking for data science projects.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2328016" y="2484332"/>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Overview</a:t>
            </a:r>
          </a:p>
        </p:txBody>
      </p:sp>
      <p:sp>
        <p:nvSpPr>
          <p:cNvPr name="TextBox 6" id="6"/>
          <p:cNvSpPr txBox="true"/>
          <p:nvPr/>
        </p:nvSpPr>
        <p:spPr>
          <a:xfrm rot="0">
            <a:off x="2328016" y="5542260"/>
            <a:ext cx="8659316" cy="3915571"/>
          </a:xfrm>
          <a:prstGeom prst="rect">
            <a:avLst/>
          </a:prstGeom>
        </p:spPr>
        <p:txBody>
          <a:bodyPr anchor="t" rtlCol="false" tIns="0" lIns="0" bIns="0" rIns="0">
            <a:spAutoFit/>
          </a:bodyPr>
          <a:lstStyle/>
          <a:p>
            <a:pPr algn="just">
              <a:lnSpc>
                <a:spcPts val="3106"/>
              </a:lnSpc>
              <a:spcBef>
                <a:spcPct val="0"/>
              </a:spcBef>
            </a:pPr>
            <a:r>
              <a:rPr lang="en-US" sz="2218">
                <a:solidFill>
                  <a:srgbClr val="FFFFFF"/>
                </a:solidFill>
                <a:latin typeface="Poppins"/>
                <a:ea typeface="Poppins"/>
                <a:cs typeface="Poppins"/>
                <a:sym typeface="Poppins"/>
              </a:rPr>
              <a:t>This project aims to develop a predictive maintenance system for industrial equipment using advanced machine learning techniques and Azure cloud services. The process involves data collection, model development, integration with Azure for real-time monitoring, and implementing MLOps to manage the lifecycle of predictive models. Additionally, Generative Adversarial Networks (GANs) will be used to simulate maintenance scenarios, ensuring a comprehensive approach to equipment failure prediction and prevention.</a:t>
            </a:r>
          </a:p>
        </p:txBody>
      </p:sp>
      <p:grpSp>
        <p:nvGrpSpPr>
          <p:cNvPr name="Group 7" id="7"/>
          <p:cNvGrpSpPr/>
          <p:nvPr/>
        </p:nvGrpSpPr>
        <p:grpSpPr>
          <a:xfrm rot="0">
            <a:off x="0" y="0"/>
            <a:ext cx="18288000" cy="1028700"/>
            <a:chOff x="0" y="0"/>
            <a:chExt cx="24384000" cy="1371600"/>
          </a:xfrm>
        </p:grpSpPr>
        <p:grpSp>
          <p:nvGrpSpPr>
            <p:cNvPr name="Group 8" id="8"/>
            <p:cNvGrpSpPr/>
            <p:nvPr/>
          </p:nvGrpSpPr>
          <p:grpSpPr>
            <a:xfrm rot="0">
              <a:off x="0" y="0"/>
              <a:ext cx="24384000" cy="13716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1" id="11"/>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2" id="12"/>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0" y="0"/>
            <a:ext cx="18288000" cy="1028700"/>
            <a:chOff x="0" y="0"/>
            <a:chExt cx="24384000" cy="1371600"/>
          </a:xfrm>
        </p:grpSpPr>
        <p:grpSp>
          <p:nvGrpSpPr>
            <p:cNvPr name="Group 4" id="4"/>
            <p:cNvGrpSpPr/>
            <p:nvPr/>
          </p:nvGrpSpPr>
          <p:grpSpPr>
            <a:xfrm rot="0">
              <a:off x="0" y="0"/>
              <a:ext cx="24384000" cy="1371600"/>
              <a:chOff x="0" y="0"/>
              <a:chExt cx="4816593" cy="270933"/>
            </a:xfrm>
          </p:grpSpPr>
          <p:sp>
            <p:nvSpPr>
              <p:cNvPr name="Freeform 5" id="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6" id="6"/>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7" id="7"/>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3"/>
              <a:stretch>
                <a:fillRect l="0" t="-6296" r="0" b="-6296"/>
              </a:stretch>
            </a:blipFill>
          </p:spPr>
        </p:sp>
        <p:sp>
          <p:nvSpPr>
            <p:cNvPr name="Freeform 8" id="8"/>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4"/>
              <a:stretch>
                <a:fillRect l="0" t="-6296" r="0" b="-6296"/>
              </a:stretch>
            </a:blipFill>
          </p:spPr>
        </p:sp>
      </p:grpSp>
      <p:sp>
        <p:nvSpPr>
          <p:cNvPr name="Freeform 9" id="9"/>
          <p:cNvSpPr/>
          <p:nvPr/>
        </p:nvSpPr>
        <p:spPr>
          <a:xfrm flipH="false" flipV="false" rot="0">
            <a:off x="3482349" y="4539059"/>
            <a:ext cx="11323302" cy="4719241"/>
          </a:xfrm>
          <a:custGeom>
            <a:avLst/>
            <a:gdLst/>
            <a:ahLst/>
            <a:cxnLst/>
            <a:rect r="r" b="b" t="t" l="l"/>
            <a:pathLst>
              <a:path h="4719241" w="11323302">
                <a:moveTo>
                  <a:pt x="0" y="0"/>
                </a:moveTo>
                <a:lnTo>
                  <a:pt x="11323302" y="0"/>
                </a:lnTo>
                <a:lnTo>
                  <a:pt x="11323302" y="4719241"/>
                </a:lnTo>
                <a:lnTo>
                  <a:pt x="0" y="4719241"/>
                </a:lnTo>
                <a:lnTo>
                  <a:pt x="0" y="0"/>
                </a:lnTo>
                <a:close/>
              </a:path>
            </a:pathLst>
          </a:custGeom>
          <a:blipFill>
            <a:blip r:embed="rId5"/>
            <a:stretch>
              <a:fillRect l="0" t="0" r="-18065" b="-75991"/>
            </a:stretch>
          </a:blipFill>
        </p:spPr>
      </p:sp>
      <p:sp>
        <p:nvSpPr>
          <p:cNvPr name="TextBox 10" id="10"/>
          <p:cNvSpPr txBox="true"/>
          <p:nvPr/>
        </p:nvSpPr>
        <p:spPr>
          <a:xfrm rot="0">
            <a:off x="482827" y="1591148"/>
            <a:ext cx="9078020"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REGISTER MODEL IN WS</a:t>
            </a:r>
          </a:p>
        </p:txBody>
      </p:sp>
      <p:sp>
        <p:nvSpPr>
          <p:cNvPr name="TextBox 11" id="11"/>
          <p:cNvSpPr txBox="true"/>
          <p:nvPr/>
        </p:nvSpPr>
        <p:spPr>
          <a:xfrm rot="0">
            <a:off x="482827" y="2763398"/>
            <a:ext cx="14871678" cy="514296"/>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Register model from your local files of from other deployment services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0" y="0"/>
            <a:ext cx="18288000" cy="1028700"/>
            <a:chOff x="0" y="0"/>
            <a:chExt cx="24384000" cy="1371600"/>
          </a:xfrm>
        </p:grpSpPr>
        <p:grpSp>
          <p:nvGrpSpPr>
            <p:cNvPr name="Group 4" id="4"/>
            <p:cNvGrpSpPr/>
            <p:nvPr/>
          </p:nvGrpSpPr>
          <p:grpSpPr>
            <a:xfrm rot="0">
              <a:off x="0" y="0"/>
              <a:ext cx="24384000" cy="1371600"/>
              <a:chOff x="0" y="0"/>
              <a:chExt cx="4816593" cy="270933"/>
            </a:xfrm>
          </p:grpSpPr>
          <p:sp>
            <p:nvSpPr>
              <p:cNvPr name="Freeform 5" id="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6" id="6"/>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7" id="7"/>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3"/>
              <a:stretch>
                <a:fillRect l="0" t="-6296" r="0" b="-6296"/>
              </a:stretch>
            </a:blipFill>
          </p:spPr>
        </p:sp>
        <p:sp>
          <p:nvSpPr>
            <p:cNvPr name="Freeform 8" id="8"/>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4"/>
              <a:stretch>
                <a:fillRect l="0" t="-6296" r="0" b="-6296"/>
              </a:stretch>
            </a:blipFill>
          </p:spPr>
        </p:sp>
      </p:grpSp>
      <p:sp>
        <p:nvSpPr>
          <p:cNvPr name="Freeform 9" id="9"/>
          <p:cNvSpPr/>
          <p:nvPr/>
        </p:nvSpPr>
        <p:spPr>
          <a:xfrm flipH="false" flipV="false" rot="0">
            <a:off x="4940749" y="4867023"/>
            <a:ext cx="8406502" cy="4391277"/>
          </a:xfrm>
          <a:custGeom>
            <a:avLst/>
            <a:gdLst/>
            <a:ahLst/>
            <a:cxnLst/>
            <a:rect r="r" b="b" t="t" l="l"/>
            <a:pathLst>
              <a:path h="4391277" w="8406502">
                <a:moveTo>
                  <a:pt x="0" y="0"/>
                </a:moveTo>
                <a:lnTo>
                  <a:pt x="8406502" y="0"/>
                </a:lnTo>
                <a:lnTo>
                  <a:pt x="8406502" y="4391277"/>
                </a:lnTo>
                <a:lnTo>
                  <a:pt x="0" y="4391277"/>
                </a:lnTo>
                <a:lnTo>
                  <a:pt x="0" y="0"/>
                </a:lnTo>
                <a:close/>
              </a:path>
            </a:pathLst>
          </a:custGeom>
          <a:blipFill>
            <a:blip r:embed="rId5"/>
            <a:stretch>
              <a:fillRect l="0" t="0" r="-43011" b="-8825"/>
            </a:stretch>
          </a:blipFill>
        </p:spPr>
      </p:sp>
      <p:sp>
        <p:nvSpPr>
          <p:cNvPr name="TextBox 10" id="10"/>
          <p:cNvSpPr txBox="true"/>
          <p:nvPr/>
        </p:nvSpPr>
        <p:spPr>
          <a:xfrm rot="0">
            <a:off x="482827" y="1591148"/>
            <a:ext cx="11732752"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DEPLOY REAL TIME ENDPOINT</a:t>
            </a:r>
          </a:p>
        </p:txBody>
      </p:sp>
      <p:sp>
        <p:nvSpPr>
          <p:cNvPr name="TextBox 11" id="11"/>
          <p:cNvSpPr txBox="true"/>
          <p:nvPr/>
        </p:nvSpPr>
        <p:spPr>
          <a:xfrm rot="0">
            <a:off x="482827" y="3158613"/>
            <a:ext cx="14871678" cy="1047642"/>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provides an API to serve machine learning models for live predictions. It allows real-time, scalable inference by exposing the model as a RESTful service.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0" y="0"/>
            <a:ext cx="18288000" cy="1028700"/>
            <a:chOff x="0" y="0"/>
            <a:chExt cx="24384000" cy="1371600"/>
          </a:xfrm>
        </p:grpSpPr>
        <p:grpSp>
          <p:nvGrpSpPr>
            <p:cNvPr name="Group 4" id="4"/>
            <p:cNvGrpSpPr/>
            <p:nvPr/>
          </p:nvGrpSpPr>
          <p:grpSpPr>
            <a:xfrm rot="0">
              <a:off x="0" y="0"/>
              <a:ext cx="24384000" cy="1371600"/>
              <a:chOff x="0" y="0"/>
              <a:chExt cx="4816593" cy="270933"/>
            </a:xfrm>
          </p:grpSpPr>
          <p:sp>
            <p:nvSpPr>
              <p:cNvPr name="Freeform 5" id="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6" id="6"/>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7" id="7"/>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3"/>
              <a:stretch>
                <a:fillRect l="0" t="-6296" r="0" b="-6296"/>
              </a:stretch>
            </a:blipFill>
          </p:spPr>
        </p:sp>
        <p:sp>
          <p:nvSpPr>
            <p:cNvPr name="Freeform 8" id="8"/>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4"/>
              <a:stretch>
                <a:fillRect l="0" t="-6296" r="0" b="-6296"/>
              </a:stretch>
            </a:blipFill>
          </p:spPr>
        </p:sp>
      </p:grpSp>
      <p:sp>
        <p:nvSpPr>
          <p:cNvPr name="Freeform 9" id="9"/>
          <p:cNvSpPr/>
          <p:nvPr/>
        </p:nvSpPr>
        <p:spPr>
          <a:xfrm flipH="false" flipV="false" rot="0">
            <a:off x="10774634" y="2700382"/>
            <a:ext cx="5986192" cy="7212762"/>
          </a:xfrm>
          <a:custGeom>
            <a:avLst/>
            <a:gdLst/>
            <a:ahLst/>
            <a:cxnLst/>
            <a:rect r="r" b="b" t="t" l="l"/>
            <a:pathLst>
              <a:path h="7212762" w="5986192">
                <a:moveTo>
                  <a:pt x="0" y="0"/>
                </a:moveTo>
                <a:lnTo>
                  <a:pt x="5986192" y="0"/>
                </a:lnTo>
                <a:lnTo>
                  <a:pt x="5986192" y="7212763"/>
                </a:lnTo>
                <a:lnTo>
                  <a:pt x="0" y="7212763"/>
                </a:lnTo>
                <a:lnTo>
                  <a:pt x="0" y="0"/>
                </a:lnTo>
                <a:close/>
              </a:path>
            </a:pathLst>
          </a:custGeom>
          <a:blipFill>
            <a:blip r:embed="rId5"/>
            <a:stretch>
              <a:fillRect l="-7633" t="-8587" r="-7633" b="-8792"/>
            </a:stretch>
          </a:blipFill>
        </p:spPr>
      </p:sp>
      <p:sp>
        <p:nvSpPr>
          <p:cNvPr name="TextBox 10" id="10"/>
          <p:cNvSpPr txBox="true"/>
          <p:nvPr/>
        </p:nvSpPr>
        <p:spPr>
          <a:xfrm rot="0">
            <a:off x="482827" y="1591148"/>
            <a:ext cx="15749781"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REGISTER A SCORING SCRIPT FOR THE MODEL</a:t>
            </a:r>
          </a:p>
        </p:txBody>
      </p:sp>
      <p:sp>
        <p:nvSpPr>
          <p:cNvPr name="TextBox 11" id="11"/>
          <p:cNvSpPr txBox="true"/>
          <p:nvPr/>
        </p:nvSpPr>
        <p:spPr>
          <a:xfrm rot="0">
            <a:off x="1028700" y="3951007"/>
            <a:ext cx="8967584" cy="2688734"/>
          </a:xfrm>
          <a:prstGeom prst="rect">
            <a:avLst/>
          </a:prstGeom>
        </p:spPr>
        <p:txBody>
          <a:bodyPr anchor="t" rtlCol="false" tIns="0" lIns="0" bIns="0" rIns="0">
            <a:spAutoFit/>
          </a:bodyPr>
          <a:lstStyle/>
          <a:p>
            <a:pPr algn="l">
              <a:lnSpc>
                <a:spcPts val="4266"/>
              </a:lnSpc>
            </a:pPr>
            <a:r>
              <a:rPr lang="en-US" sz="3047">
                <a:solidFill>
                  <a:srgbClr val="FFFFFF"/>
                </a:solidFill>
                <a:latin typeface="Canva Sans"/>
                <a:ea typeface="Canva Sans"/>
                <a:cs typeface="Canva Sans"/>
                <a:sym typeface="Canva Sans"/>
              </a:rPr>
              <a:t>Icalled once when the service is initialized, allowing you to load the model and any necessary resources.</a:t>
            </a:r>
          </a:p>
          <a:p>
            <a:pPr algn="l">
              <a:lnSpc>
                <a:spcPts val="4266"/>
              </a:lnSpc>
            </a:pPr>
          </a:p>
          <a:p>
            <a:pPr algn="l">
              <a:lnSpc>
                <a:spcPts val="4266"/>
              </a:lnSpc>
            </a:pPr>
          </a:p>
        </p:txBody>
      </p:sp>
      <p:sp>
        <p:nvSpPr>
          <p:cNvPr name="TextBox 12" id="12"/>
          <p:cNvSpPr txBox="true"/>
          <p:nvPr/>
        </p:nvSpPr>
        <p:spPr>
          <a:xfrm rot="0">
            <a:off x="1028700" y="6706417"/>
            <a:ext cx="8827681" cy="2647679"/>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invoked for each incoming request, taking input data, processing it, and returning the model's predictions.</a:t>
            </a:r>
          </a:p>
          <a:p>
            <a:pPr algn="l">
              <a:lnSpc>
                <a:spcPts val="4200"/>
              </a:lnSpc>
            </a:pPr>
          </a:p>
          <a:p>
            <a:pPr algn="l">
              <a:lnSpc>
                <a:spcPts val="4200"/>
              </a:lnSpc>
            </a:pPr>
          </a:p>
        </p:txBody>
      </p:sp>
      <p:sp>
        <p:nvSpPr>
          <p:cNvPr name="TextBox 13" id="13"/>
          <p:cNvSpPr txBox="true"/>
          <p:nvPr/>
        </p:nvSpPr>
        <p:spPr>
          <a:xfrm rot="0">
            <a:off x="1028700" y="3270333"/>
            <a:ext cx="8967584" cy="605163"/>
          </a:xfrm>
          <a:prstGeom prst="rect">
            <a:avLst/>
          </a:prstGeom>
        </p:spPr>
        <p:txBody>
          <a:bodyPr anchor="t" rtlCol="false" tIns="0" lIns="0" bIns="0" rIns="0">
            <a:spAutoFit/>
          </a:bodyPr>
          <a:lstStyle/>
          <a:p>
            <a:pPr algn="l">
              <a:lnSpc>
                <a:spcPts val="4966"/>
              </a:lnSpc>
            </a:pPr>
            <a:r>
              <a:rPr lang="en-US" sz="3547" b="true">
                <a:solidFill>
                  <a:srgbClr val="FFFFFF"/>
                </a:solidFill>
                <a:latin typeface="Canva Sans Bold"/>
                <a:ea typeface="Canva Sans Bold"/>
                <a:cs typeface="Canva Sans Bold"/>
                <a:sym typeface="Canva Sans Bold"/>
              </a:rPr>
              <a:t>init()</a:t>
            </a:r>
          </a:p>
        </p:txBody>
      </p:sp>
      <p:sp>
        <p:nvSpPr>
          <p:cNvPr name="TextBox 14" id="14"/>
          <p:cNvSpPr txBox="true"/>
          <p:nvPr/>
        </p:nvSpPr>
        <p:spPr>
          <a:xfrm rot="0">
            <a:off x="1028700" y="6117129"/>
            <a:ext cx="8967584" cy="605163"/>
          </a:xfrm>
          <a:prstGeom prst="rect">
            <a:avLst/>
          </a:prstGeom>
        </p:spPr>
        <p:txBody>
          <a:bodyPr anchor="t" rtlCol="false" tIns="0" lIns="0" bIns="0" rIns="0">
            <a:spAutoFit/>
          </a:bodyPr>
          <a:lstStyle/>
          <a:p>
            <a:pPr algn="l">
              <a:lnSpc>
                <a:spcPts val="4966"/>
              </a:lnSpc>
            </a:pPr>
            <a:r>
              <a:rPr lang="en-US" sz="3547" b="true">
                <a:solidFill>
                  <a:srgbClr val="FFFFFF"/>
                </a:solidFill>
                <a:latin typeface="Canva Sans Bold"/>
                <a:ea typeface="Canva Sans Bold"/>
                <a:cs typeface="Canva Sans Bold"/>
                <a:sym typeface="Canva Sans Bold"/>
              </a:rPr>
              <a:t>run()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557692"/>
            <a:ext cx="12546568"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REAL TIME MONITORING SYSTEM</a:t>
            </a:r>
          </a:p>
        </p:txBody>
      </p:sp>
      <p:sp>
        <p:nvSpPr>
          <p:cNvPr name="TextBox 3" id="3"/>
          <p:cNvSpPr txBox="true"/>
          <p:nvPr/>
        </p:nvSpPr>
        <p:spPr>
          <a:xfrm rot="0">
            <a:off x="1028700" y="3270250"/>
            <a:ext cx="14871678" cy="1047642"/>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Created a simple app to monitor machine status in real time and integrated the predictive maintenance model to provide predictions for machine data.</a:t>
            </a:r>
          </a:p>
        </p:txBody>
      </p:sp>
      <p:grpSp>
        <p:nvGrpSpPr>
          <p:cNvPr name="Group 4" id="4"/>
          <p:cNvGrpSpPr/>
          <p:nvPr/>
        </p:nvGrpSpPr>
        <p:grpSpPr>
          <a:xfrm rot="0">
            <a:off x="859328" y="6396495"/>
            <a:ext cx="5745305" cy="1854897"/>
            <a:chOff x="0" y="0"/>
            <a:chExt cx="1513167" cy="488533"/>
          </a:xfrm>
        </p:grpSpPr>
        <p:sp>
          <p:nvSpPr>
            <p:cNvPr name="Freeform 5" id="5"/>
            <p:cNvSpPr/>
            <p:nvPr/>
          </p:nvSpPr>
          <p:spPr>
            <a:xfrm flipH="false" flipV="false" rot="0">
              <a:off x="0" y="0"/>
              <a:ext cx="1513167" cy="488533"/>
            </a:xfrm>
            <a:custGeom>
              <a:avLst/>
              <a:gdLst/>
              <a:ahLst/>
              <a:cxnLst/>
              <a:rect r="r" b="b" t="t" l="l"/>
              <a:pathLst>
                <a:path h="488533" w="1513167">
                  <a:moveTo>
                    <a:pt x="68724" y="0"/>
                  </a:moveTo>
                  <a:lnTo>
                    <a:pt x="1444443" y="0"/>
                  </a:lnTo>
                  <a:cubicBezTo>
                    <a:pt x="1482398" y="0"/>
                    <a:pt x="1513167" y="30769"/>
                    <a:pt x="1513167" y="68724"/>
                  </a:cubicBezTo>
                  <a:lnTo>
                    <a:pt x="1513167" y="419809"/>
                  </a:lnTo>
                  <a:cubicBezTo>
                    <a:pt x="1513167" y="438036"/>
                    <a:pt x="1505926" y="455516"/>
                    <a:pt x="1493038" y="468404"/>
                  </a:cubicBezTo>
                  <a:cubicBezTo>
                    <a:pt x="1480150" y="481292"/>
                    <a:pt x="1462670" y="488533"/>
                    <a:pt x="1444443" y="488533"/>
                  </a:cubicBezTo>
                  <a:lnTo>
                    <a:pt x="68724" y="488533"/>
                  </a:lnTo>
                  <a:cubicBezTo>
                    <a:pt x="50497" y="488533"/>
                    <a:pt x="33017" y="481292"/>
                    <a:pt x="20129" y="468404"/>
                  </a:cubicBezTo>
                  <a:cubicBezTo>
                    <a:pt x="7240" y="455516"/>
                    <a:pt x="0" y="438036"/>
                    <a:pt x="0" y="419809"/>
                  </a:cubicBezTo>
                  <a:lnTo>
                    <a:pt x="0" y="68724"/>
                  </a:lnTo>
                  <a:cubicBezTo>
                    <a:pt x="0" y="50497"/>
                    <a:pt x="7240" y="33017"/>
                    <a:pt x="20129" y="20129"/>
                  </a:cubicBezTo>
                  <a:cubicBezTo>
                    <a:pt x="33017" y="7240"/>
                    <a:pt x="50497" y="0"/>
                    <a:pt x="68724" y="0"/>
                  </a:cubicBezTo>
                  <a:close/>
                </a:path>
              </a:pathLst>
            </a:custGeom>
            <a:gradFill rotWithShape="true">
              <a:gsLst>
                <a:gs pos="0">
                  <a:srgbClr val="004AAD">
                    <a:alpha val="100000"/>
                  </a:srgbClr>
                </a:gs>
                <a:gs pos="100000">
                  <a:srgbClr val="CB6CE6">
                    <a:alpha val="100000"/>
                  </a:srgbClr>
                </a:gs>
              </a:gsLst>
              <a:lin ang="0"/>
            </a:gradFill>
          </p:spPr>
        </p:sp>
        <p:sp>
          <p:nvSpPr>
            <p:cNvPr name="TextBox 6" id="6"/>
            <p:cNvSpPr txBox="true"/>
            <p:nvPr/>
          </p:nvSpPr>
          <p:spPr>
            <a:xfrm>
              <a:off x="0" y="-66675"/>
              <a:ext cx="1513167" cy="555208"/>
            </a:xfrm>
            <a:prstGeom prst="rect">
              <a:avLst/>
            </a:prstGeom>
          </p:spPr>
          <p:txBody>
            <a:bodyPr anchor="ctr" rtlCol="false" tIns="50800" lIns="50800" bIns="50800" rIns="50800"/>
            <a:lstStyle/>
            <a:p>
              <a:pPr algn="ctr">
                <a:lnSpc>
                  <a:spcPts val="3919"/>
                </a:lnSpc>
              </a:pPr>
              <a:r>
                <a:rPr lang="en-US" sz="2799">
                  <a:solidFill>
                    <a:srgbClr val="FFFFFF"/>
                  </a:solidFill>
                  <a:latin typeface="Tomorrow"/>
                  <a:ea typeface="Tomorrow"/>
                  <a:cs typeface="Tomorrow"/>
                  <a:sym typeface="Tomorrow"/>
                </a:rPr>
                <a:t>Check current machine status</a:t>
              </a:r>
            </a:p>
            <a:p>
              <a:pPr algn="ctr">
                <a:lnSpc>
                  <a:spcPts val="3919"/>
                </a:lnSpc>
              </a:pPr>
              <a:r>
                <a:rPr lang="en-US" sz="2799">
                  <a:solidFill>
                    <a:srgbClr val="FFFFFF"/>
                  </a:solidFill>
                  <a:latin typeface="Tomorrow"/>
                  <a:ea typeface="Tomorrow"/>
                  <a:cs typeface="Tomorrow"/>
                  <a:sym typeface="Tomorrow"/>
                </a:rPr>
                <a:t>(temprature, torque, toolwear)</a:t>
              </a:r>
            </a:p>
          </p:txBody>
        </p:sp>
      </p:grpSp>
      <p:grpSp>
        <p:nvGrpSpPr>
          <p:cNvPr name="Group 7" id="7"/>
          <p:cNvGrpSpPr/>
          <p:nvPr/>
        </p:nvGrpSpPr>
        <p:grpSpPr>
          <a:xfrm rot="0">
            <a:off x="12417240" y="6396495"/>
            <a:ext cx="4842060" cy="1854897"/>
            <a:chOff x="0" y="0"/>
            <a:chExt cx="1275275" cy="488533"/>
          </a:xfrm>
        </p:grpSpPr>
        <p:sp>
          <p:nvSpPr>
            <p:cNvPr name="Freeform 8" id="8"/>
            <p:cNvSpPr/>
            <p:nvPr/>
          </p:nvSpPr>
          <p:spPr>
            <a:xfrm flipH="false" flipV="false" rot="0">
              <a:off x="0" y="0"/>
              <a:ext cx="1275275" cy="488533"/>
            </a:xfrm>
            <a:custGeom>
              <a:avLst/>
              <a:gdLst/>
              <a:ahLst/>
              <a:cxnLst/>
              <a:rect r="r" b="b" t="t" l="l"/>
              <a:pathLst>
                <a:path h="488533" w="1275275">
                  <a:moveTo>
                    <a:pt x="81543" y="0"/>
                  </a:moveTo>
                  <a:lnTo>
                    <a:pt x="1193732" y="0"/>
                  </a:lnTo>
                  <a:cubicBezTo>
                    <a:pt x="1215358" y="0"/>
                    <a:pt x="1236099" y="8591"/>
                    <a:pt x="1251392" y="23884"/>
                  </a:cubicBezTo>
                  <a:cubicBezTo>
                    <a:pt x="1266684" y="39176"/>
                    <a:pt x="1275275" y="59917"/>
                    <a:pt x="1275275" y="81543"/>
                  </a:cubicBezTo>
                  <a:lnTo>
                    <a:pt x="1275275" y="406989"/>
                  </a:lnTo>
                  <a:cubicBezTo>
                    <a:pt x="1275275" y="452024"/>
                    <a:pt x="1238767" y="488533"/>
                    <a:pt x="1193732" y="488533"/>
                  </a:cubicBezTo>
                  <a:lnTo>
                    <a:pt x="81543" y="488533"/>
                  </a:lnTo>
                  <a:cubicBezTo>
                    <a:pt x="59917" y="488533"/>
                    <a:pt x="39176" y="479941"/>
                    <a:pt x="23884" y="464649"/>
                  </a:cubicBezTo>
                  <a:cubicBezTo>
                    <a:pt x="8591" y="449357"/>
                    <a:pt x="0" y="428616"/>
                    <a:pt x="0" y="406989"/>
                  </a:cubicBezTo>
                  <a:lnTo>
                    <a:pt x="0" y="81543"/>
                  </a:lnTo>
                  <a:cubicBezTo>
                    <a:pt x="0" y="59917"/>
                    <a:pt x="8591" y="39176"/>
                    <a:pt x="23884" y="23884"/>
                  </a:cubicBezTo>
                  <a:cubicBezTo>
                    <a:pt x="39176" y="8591"/>
                    <a:pt x="59917" y="0"/>
                    <a:pt x="81543" y="0"/>
                  </a:cubicBezTo>
                  <a:close/>
                </a:path>
              </a:pathLst>
            </a:custGeom>
            <a:gradFill rotWithShape="true">
              <a:gsLst>
                <a:gs pos="0">
                  <a:srgbClr val="004AAD">
                    <a:alpha val="100000"/>
                  </a:srgbClr>
                </a:gs>
                <a:gs pos="100000">
                  <a:srgbClr val="CB6CE6">
                    <a:alpha val="100000"/>
                  </a:srgbClr>
                </a:gs>
              </a:gsLst>
              <a:lin ang="0"/>
            </a:gradFill>
          </p:spPr>
        </p:sp>
        <p:sp>
          <p:nvSpPr>
            <p:cNvPr name="TextBox 9" id="9"/>
            <p:cNvSpPr txBox="true"/>
            <p:nvPr/>
          </p:nvSpPr>
          <p:spPr>
            <a:xfrm>
              <a:off x="0" y="-66675"/>
              <a:ext cx="1275275" cy="555208"/>
            </a:xfrm>
            <a:prstGeom prst="rect">
              <a:avLst/>
            </a:prstGeom>
          </p:spPr>
          <p:txBody>
            <a:bodyPr anchor="ctr" rtlCol="false" tIns="50800" lIns="50800" bIns="50800" rIns="50800"/>
            <a:lstStyle/>
            <a:p>
              <a:pPr algn="ctr">
                <a:lnSpc>
                  <a:spcPts val="3919"/>
                </a:lnSpc>
              </a:pPr>
              <a:r>
                <a:rPr lang="en-US" sz="2799">
                  <a:solidFill>
                    <a:srgbClr val="FFFFFF"/>
                  </a:solidFill>
                  <a:latin typeface="Tomorrow"/>
                  <a:ea typeface="Tomorrow"/>
                  <a:cs typeface="Tomorrow"/>
                  <a:sym typeface="Tomorrow"/>
                </a:rPr>
                <a:t>Monitor Overall System Preformance and Health</a:t>
              </a:r>
            </a:p>
          </p:txBody>
        </p:sp>
      </p:grpSp>
      <p:grpSp>
        <p:nvGrpSpPr>
          <p:cNvPr name="Group 10" id="10"/>
          <p:cNvGrpSpPr/>
          <p:nvPr/>
        </p:nvGrpSpPr>
        <p:grpSpPr>
          <a:xfrm rot="0">
            <a:off x="6941302" y="6396495"/>
            <a:ext cx="5106759" cy="1854897"/>
            <a:chOff x="0" y="0"/>
            <a:chExt cx="1344990" cy="488533"/>
          </a:xfrm>
        </p:grpSpPr>
        <p:sp>
          <p:nvSpPr>
            <p:cNvPr name="Freeform 11" id="11"/>
            <p:cNvSpPr/>
            <p:nvPr/>
          </p:nvSpPr>
          <p:spPr>
            <a:xfrm flipH="false" flipV="false" rot="0">
              <a:off x="0" y="0"/>
              <a:ext cx="1344990" cy="488533"/>
            </a:xfrm>
            <a:custGeom>
              <a:avLst/>
              <a:gdLst/>
              <a:ahLst/>
              <a:cxnLst/>
              <a:rect r="r" b="b" t="t" l="l"/>
              <a:pathLst>
                <a:path h="488533" w="1344990">
                  <a:moveTo>
                    <a:pt x="77317" y="0"/>
                  </a:moveTo>
                  <a:lnTo>
                    <a:pt x="1267673" y="0"/>
                  </a:lnTo>
                  <a:cubicBezTo>
                    <a:pt x="1288179" y="0"/>
                    <a:pt x="1307845" y="8146"/>
                    <a:pt x="1322345" y="22646"/>
                  </a:cubicBezTo>
                  <a:cubicBezTo>
                    <a:pt x="1336844" y="37145"/>
                    <a:pt x="1344990" y="56811"/>
                    <a:pt x="1344990" y="77317"/>
                  </a:cubicBezTo>
                  <a:lnTo>
                    <a:pt x="1344990" y="411216"/>
                  </a:lnTo>
                  <a:cubicBezTo>
                    <a:pt x="1344990" y="453917"/>
                    <a:pt x="1310374" y="488533"/>
                    <a:pt x="1267673" y="488533"/>
                  </a:cubicBezTo>
                  <a:lnTo>
                    <a:pt x="77317" y="488533"/>
                  </a:lnTo>
                  <a:cubicBezTo>
                    <a:pt x="56811" y="488533"/>
                    <a:pt x="37145" y="480387"/>
                    <a:pt x="22646" y="465887"/>
                  </a:cubicBezTo>
                  <a:cubicBezTo>
                    <a:pt x="8146" y="451387"/>
                    <a:pt x="0" y="431721"/>
                    <a:pt x="0" y="411216"/>
                  </a:cubicBezTo>
                  <a:lnTo>
                    <a:pt x="0" y="77317"/>
                  </a:lnTo>
                  <a:cubicBezTo>
                    <a:pt x="0" y="56811"/>
                    <a:pt x="8146" y="37145"/>
                    <a:pt x="22646" y="22646"/>
                  </a:cubicBezTo>
                  <a:cubicBezTo>
                    <a:pt x="37145" y="8146"/>
                    <a:pt x="56811" y="0"/>
                    <a:pt x="77317" y="0"/>
                  </a:cubicBezTo>
                  <a:close/>
                </a:path>
              </a:pathLst>
            </a:custGeom>
            <a:gradFill rotWithShape="true">
              <a:gsLst>
                <a:gs pos="0">
                  <a:srgbClr val="004AAD">
                    <a:alpha val="100000"/>
                  </a:srgbClr>
                </a:gs>
                <a:gs pos="100000">
                  <a:srgbClr val="CB6CE6">
                    <a:alpha val="100000"/>
                  </a:srgbClr>
                </a:gs>
              </a:gsLst>
              <a:lin ang="0"/>
            </a:gradFill>
          </p:spPr>
        </p:sp>
        <p:sp>
          <p:nvSpPr>
            <p:cNvPr name="TextBox 12" id="12"/>
            <p:cNvSpPr txBox="true"/>
            <p:nvPr/>
          </p:nvSpPr>
          <p:spPr>
            <a:xfrm>
              <a:off x="0" y="-66675"/>
              <a:ext cx="1344990" cy="555208"/>
            </a:xfrm>
            <a:prstGeom prst="rect">
              <a:avLst/>
            </a:prstGeom>
          </p:spPr>
          <p:txBody>
            <a:bodyPr anchor="ctr" rtlCol="false" tIns="50800" lIns="50800" bIns="50800" rIns="50800"/>
            <a:lstStyle/>
            <a:p>
              <a:pPr algn="ctr">
                <a:lnSpc>
                  <a:spcPts val="4024"/>
                </a:lnSpc>
              </a:pPr>
              <a:r>
                <a:rPr lang="en-US" sz="2874">
                  <a:solidFill>
                    <a:srgbClr val="FFFFFF"/>
                  </a:solidFill>
                  <a:latin typeface="Tomorrow"/>
                  <a:ea typeface="Tomorrow"/>
                  <a:cs typeface="Tomorrow"/>
                  <a:sym typeface="Tomorrow"/>
                </a:rPr>
                <a:t>Control Machine</a:t>
              </a:r>
            </a:p>
            <a:p>
              <a:pPr algn="ctr">
                <a:lnSpc>
                  <a:spcPts val="4024"/>
                </a:lnSpc>
              </a:pPr>
              <a:r>
                <a:rPr lang="en-US" sz="2874">
                  <a:solidFill>
                    <a:srgbClr val="FFFFFF"/>
                  </a:solidFill>
                  <a:latin typeface="Tomorrow"/>
                  <a:ea typeface="Tomorrow"/>
                  <a:cs typeface="Tomorrow"/>
                  <a:sym typeface="Tomorrow"/>
                </a:rPr>
                <a:t>(Turn ON/OFF - Toggle Failure)</a:t>
              </a:r>
            </a:p>
          </p:txBody>
        </p:sp>
      </p:grpSp>
      <p:grpSp>
        <p:nvGrpSpPr>
          <p:cNvPr name="Group 13" id="13"/>
          <p:cNvGrpSpPr/>
          <p:nvPr/>
        </p:nvGrpSpPr>
        <p:grpSpPr>
          <a:xfrm rot="0">
            <a:off x="0" y="0"/>
            <a:ext cx="18288000" cy="1028700"/>
            <a:chOff x="0" y="0"/>
            <a:chExt cx="24384000" cy="1371600"/>
          </a:xfrm>
        </p:grpSpPr>
        <p:grpSp>
          <p:nvGrpSpPr>
            <p:cNvPr name="Group 14" id="14"/>
            <p:cNvGrpSpPr/>
            <p:nvPr/>
          </p:nvGrpSpPr>
          <p:grpSpPr>
            <a:xfrm rot="0">
              <a:off x="0" y="0"/>
              <a:ext cx="24384000" cy="1371600"/>
              <a:chOff x="0" y="0"/>
              <a:chExt cx="4816593" cy="270933"/>
            </a:xfrm>
          </p:grpSpPr>
          <p:sp>
            <p:nvSpPr>
              <p:cNvPr name="Freeform 15" id="1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6" id="16"/>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7" id="17"/>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2"/>
              <a:stretch>
                <a:fillRect l="0" t="-6296" r="0" b="-6296"/>
              </a:stretch>
            </a:blipFill>
          </p:spPr>
        </p:sp>
        <p:sp>
          <p:nvSpPr>
            <p:cNvPr name="Freeform 18" id="18"/>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3"/>
              <a:stretch>
                <a:fillRect l="0" t="-6296" r="0" b="-6296"/>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71650" y="5740606"/>
            <a:ext cx="13027779" cy="3372306"/>
          </a:xfrm>
          <a:custGeom>
            <a:avLst/>
            <a:gdLst/>
            <a:ahLst/>
            <a:cxnLst/>
            <a:rect r="r" b="b" t="t" l="l"/>
            <a:pathLst>
              <a:path h="3372306" w="13027779">
                <a:moveTo>
                  <a:pt x="0" y="0"/>
                </a:moveTo>
                <a:lnTo>
                  <a:pt x="13027779" y="0"/>
                </a:lnTo>
                <a:lnTo>
                  <a:pt x="13027779" y="3372306"/>
                </a:lnTo>
                <a:lnTo>
                  <a:pt x="0" y="3372306"/>
                </a:lnTo>
                <a:lnTo>
                  <a:pt x="0" y="0"/>
                </a:lnTo>
                <a:close/>
              </a:path>
            </a:pathLst>
          </a:custGeom>
          <a:blipFill>
            <a:blip r:embed="rId2"/>
            <a:stretch>
              <a:fillRect l="-1594" t="-13549" r="-956" b="-4311"/>
            </a:stretch>
          </a:blipFill>
        </p:spPr>
      </p:sp>
      <p:sp>
        <p:nvSpPr>
          <p:cNvPr name="TextBox 3" id="3"/>
          <p:cNvSpPr txBox="true"/>
          <p:nvPr/>
        </p:nvSpPr>
        <p:spPr>
          <a:xfrm rot="0">
            <a:off x="1153318" y="1549103"/>
            <a:ext cx="12546568"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MONITOR SYSTEM PREFORMANCE</a:t>
            </a:r>
          </a:p>
        </p:txBody>
      </p:sp>
      <p:sp>
        <p:nvSpPr>
          <p:cNvPr name="TextBox 4" id="4"/>
          <p:cNvSpPr txBox="true"/>
          <p:nvPr/>
        </p:nvSpPr>
        <p:spPr>
          <a:xfrm rot="0">
            <a:off x="1153318" y="2871428"/>
            <a:ext cx="16304791" cy="1580987"/>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Our app provides real-time machine information, including the product name, the number of successful products, and the number of failures in the system.</a:t>
            </a:r>
          </a:p>
          <a:p>
            <a:pPr algn="l">
              <a:lnSpc>
                <a:spcPts val="4200"/>
              </a:lnSpc>
            </a:pPr>
            <a:r>
              <a:rPr lang="en-US" sz="3000">
                <a:solidFill>
                  <a:srgbClr val="FFFFFF"/>
                </a:solidFill>
                <a:latin typeface="Canva Sans"/>
                <a:ea typeface="Canva Sans"/>
                <a:cs typeface="Canva Sans"/>
                <a:sym typeface="Canva Sans"/>
              </a:rPr>
              <a:t>It also features an overall machine status meter that measures the failure rate.</a:t>
            </a:r>
          </a:p>
        </p:txBody>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8" id="8"/>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9" id="9"/>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3"/>
              <a:stretch>
                <a:fillRect l="0" t="-6296" r="0" b="-6296"/>
              </a:stretch>
            </a:blipFill>
          </p:spPr>
        </p:sp>
        <p:sp>
          <p:nvSpPr>
            <p:cNvPr name="Freeform 10" id="10"/>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4"/>
              <a:stretch>
                <a:fillRect l="0" t="-6296" r="0" b="-6296"/>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65702" y="3799527"/>
            <a:ext cx="10756596" cy="6332946"/>
          </a:xfrm>
          <a:custGeom>
            <a:avLst/>
            <a:gdLst/>
            <a:ahLst/>
            <a:cxnLst/>
            <a:rect r="r" b="b" t="t" l="l"/>
            <a:pathLst>
              <a:path h="6332946" w="10756596">
                <a:moveTo>
                  <a:pt x="0" y="0"/>
                </a:moveTo>
                <a:lnTo>
                  <a:pt x="10756596" y="0"/>
                </a:lnTo>
                <a:lnTo>
                  <a:pt x="10756596" y="6332946"/>
                </a:lnTo>
                <a:lnTo>
                  <a:pt x="0" y="6332946"/>
                </a:lnTo>
                <a:lnTo>
                  <a:pt x="0" y="0"/>
                </a:lnTo>
                <a:close/>
              </a:path>
            </a:pathLst>
          </a:custGeom>
          <a:blipFill>
            <a:blip r:embed="rId2"/>
            <a:stretch>
              <a:fillRect l="0" t="0" r="0" b="0"/>
            </a:stretch>
          </a:blipFill>
        </p:spPr>
      </p:sp>
      <p:sp>
        <p:nvSpPr>
          <p:cNvPr name="TextBox 3" id="3"/>
          <p:cNvSpPr txBox="true"/>
          <p:nvPr/>
        </p:nvSpPr>
        <p:spPr>
          <a:xfrm rot="0">
            <a:off x="1153318" y="1311403"/>
            <a:ext cx="12546568"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MONITOR SYSTEM PROGRESS</a:t>
            </a:r>
          </a:p>
        </p:txBody>
      </p:sp>
      <p:sp>
        <p:nvSpPr>
          <p:cNvPr name="TextBox 4" id="4"/>
          <p:cNvSpPr txBox="true"/>
          <p:nvPr/>
        </p:nvSpPr>
        <p:spPr>
          <a:xfrm rot="0">
            <a:off x="1153318" y="2396028"/>
            <a:ext cx="16304791" cy="1047642"/>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These graphs show real-time updates on model progress, including metrics for process temperature, air temperature, torque, rotational speed, and product counts.</a:t>
            </a:r>
          </a:p>
        </p:txBody>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8" id="8"/>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9" id="9"/>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3"/>
              <a:stretch>
                <a:fillRect l="0" t="-6296" r="0" b="-6296"/>
              </a:stretch>
            </a:blipFill>
          </p:spPr>
        </p:sp>
        <p:sp>
          <p:nvSpPr>
            <p:cNvPr name="Freeform 10" id="10"/>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4"/>
              <a:stretch>
                <a:fillRect l="0" t="-6296" r="0" b="-6296"/>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515074" y="2616498"/>
            <a:ext cx="13257852" cy="7457542"/>
          </a:xfrm>
          <a:prstGeom prst="rect">
            <a:avLst/>
          </a:prstGeom>
        </p:spPr>
      </p:pic>
      <p:sp>
        <p:nvSpPr>
          <p:cNvPr name="TextBox 3" id="3"/>
          <p:cNvSpPr txBox="true"/>
          <p:nvPr/>
        </p:nvSpPr>
        <p:spPr>
          <a:xfrm rot="0">
            <a:off x="6590562" y="1393063"/>
            <a:ext cx="5106875" cy="963846"/>
          </a:xfrm>
          <a:prstGeom prst="rect">
            <a:avLst/>
          </a:prstGeom>
        </p:spPr>
        <p:txBody>
          <a:bodyPr anchor="t" rtlCol="false" tIns="0" lIns="0" bIns="0" rIns="0">
            <a:spAutoFit/>
          </a:bodyPr>
          <a:lstStyle/>
          <a:p>
            <a:pPr algn="l">
              <a:lnSpc>
                <a:spcPts val="7487"/>
              </a:lnSpc>
            </a:pPr>
            <a:r>
              <a:rPr lang="en-US" sz="7063">
                <a:solidFill>
                  <a:srgbClr val="FFFFFF"/>
                </a:solidFill>
                <a:latin typeface="Anton"/>
                <a:ea typeface="Anton"/>
                <a:cs typeface="Anton"/>
                <a:sym typeface="Anton"/>
              </a:rPr>
              <a:t>SYSTEM DEMO</a:t>
            </a:r>
          </a:p>
        </p:txBody>
      </p:sp>
      <p:grpSp>
        <p:nvGrpSpPr>
          <p:cNvPr name="Group 4" id="4"/>
          <p:cNvGrpSpPr/>
          <p:nvPr/>
        </p:nvGrpSpPr>
        <p:grpSpPr>
          <a:xfrm rot="0">
            <a:off x="0" y="0"/>
            <a:ext cx="18288000" cy="1028700"/>
            <a:chOff x="0" y="0"/>
            <a:chExt cx="24384000" cy="1371600"/>
          </a:xfrm>
        </p:grpSpPr>
        <p:grpSp>
          <p:nvGrpSpPr>
            <p:cNvPr name="Group 5" id="5"/>
            <p:cNvGrpSpPr/>
            <p:nvPr/>
          </p:nvGrpSpPr>
          <p:grpSpPr>
            <a:xfrm rot="0">
              <a:off x="0" y="0"/>
              <a:ext cx="24384000" cy="13716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8" id="8"/>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9" id="9"/>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10672988">
            <a:off x="8330689" y="-1193436"/>
            <a:ext cx="2028348" cy="4203830"/>
          </a:xfrm>
          <a:custGeom>
            <a:avLst/>
            <a:gdLst/>
            <a:ahLst/>
            <a:cxnLst/>
            <a:rect r="r" b="b" t="t" l="l"/>
            <a:pathLst>
              <a:path h="4203830" w="2028348">
                <a:moveTo>
                  <a:pt x="0" y="0"/>
                </a:moveTo>
                <a:lnTo>
                  <a:pt x="2028348" y="0"/>
                </a:lnTo>
                <a:lnTo>
                  <a:pt x="2028348" y="4203830"/>
                </a:lnTo>
                <a:lnTo>
                  <a:pt x="0" y="4203830"/>
                </a:lnTo>
                <a:lnTo>
                  <a:pt x="0" y="0"/>
                </a:lnTo>
                <a:close/>
              </a:path>
            </a:pathLst>
          </a:custGeom>
          <a:blipFill>
            <a:blip r:embed="rId4">
              <a:alphaModFix amt="43000"/>
            </a:blip>
            <a:stretch>
              <a:fillRect l="0" t="0" r="0" b="0"/>
            </a:stretch>
          </a:blipFill>
        </p:spPr>
      </p:sp>
      <p:sp>
        <p:nvSpPr>
          <p:cNvPr name="TextBox 5" id="5"/>
          <p:cNvSpPr txBox="true"/>
          <p:nvPr/>
        </p:nvSpPr>
        <p:spPr>
          <a:xfrm rot="0">
            <a:off x="2839676" y="4454668"/>
            <a:ext cx="12608647" cy="1530064"/>
          </a:xfrm>
          <a:prstGeom prst="rect">
            <a:avLst/>
          </a:prstGeom>
        </p:spPr>
        <p:txBody>
          <a:bodyPr anchor="t" rtlCol="false" tIns="0" lIns="0" bIns="0" rIns="0">
            <a:spAutoFit/>
          </a:bodyPr>
          <a:lstStyle/>
          <a:p>
            <a:pPr algn="ctr">
              <a:lnSpc>
                <a:spcPts val="11749"/>
              </a:lnSpc>
            </a:pPr>
            <a:r>
              <a:rPr lang="en-US" sz="11084">
                <a:solidFill>
                  <a:srgbClr val="FFFFFF"/>
                </a:solidFill>
                <a:latin typeface="Anton"/>
                <a:ea typeface="Anton"/>
                <a:cs typeface="Anton"/>
                <a:sym typeface="Anton"/>
              </a:rPr>
              <a:t>QUESTIONS ?</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9" id="9"/>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0" id="10"/>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1" id="11"/>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8104002" y="2484332"/>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Problem Statement</a:t>
            </a:r>
          </a:p>
        </p:txBody>
      </p:sp>
      <p:sp>
        <p:nvSpPr>
          <p:cNvPr name="TextBox 6" id="6"/>
          <p:cNvSpPr txBox="true"/>
          <p:nvPr/>
        </p:nvSpPr>
        <p:spPr>
          <a:xfrm rot="0">
            <a:off x="8104002" y="5164294"/>
            <a:ext cx="9443645" cy="4094006"/>
          </a:xfrm>
          <a:prstGeom prst="rect">
            <a:avLst/>
          </a:prstGeom>
        </p:spPr>
        <p:txBody>
          <a:bodyPr anchor="t" rtlCol="false" tIns="0" lIns="0" bIns="0" rIns="0">
            <a:spAutoFit/>
          </a:bodyPr>
          <a:lstStyle/>
          <a:p>
            <a:pPr algn="just">
              <a:lnSpc>
                <a:spcPts val="3246"/>
              </a:lnSpc>
              <a:spcBef>
                <a:spcPct val="0"/>
              </a:spcBef>
            </a:pPr>
            <a:r>
              <a:rPr lang="en-US" sz="2318">
                <a:solidFill>
                  <a:srgbClr val="FFFFFF"/>
                </a:solidFill>
                <a:latin typeface="Poppins"/>
                <a:ea typeface="Poppins"/>
                <a:cs typeface="Poppins"/>
                <a:sym typeface="Poppins"/>
              </a:rPr>
              <a:t>In a bustling manufacturing plant, operators noticed frequent equipment failures, leading to costly downtimes. Here begin a journey to implement predictive maintenance by collecting historical maintenance logs and performance data. To uncover hidden patterns that foreshadowed equipment failures. Utilizing machine learning models, develop a system that predicted potential breakdowns, allowing the plant to perform maintenance before issues arose. This proactive approach not only saved time and money but also transformed the plant into a beacon of efficiency and reliability.</a:t>
            </a:r>
          </a:p>
        </p:txBody>
      </p:sp>
      <p:grpSp>
        <p:nvGrpSpPr>
          <p:cNvPr name="Group 7" id="7"/>
          <p:cNvGrpSpPr/>
          <p:nvPr/>
        </p:nvGrpSpPr>
        <p:grpSpPr>
          <a:xfrm rot="0">
            <a:off x="0" y="0"/>
            <a:ext cx="18288000" cy="1028700"/>
            <a:chOff x="0" y="0"/>
            <a:chExt cx="24384000" cy="1371600"/>
          </a:xfrm>
        </p:grpSpPr>
        <p:grpSp>
          <p:nvGrpSpPr>
            <p:cNvPr name="Group 8" id="8"/>
            <p:cNvGrpSpPr/>
            <p:nvPr/>
          </p:nvGrpSpPr>
          <p:grpSpPr>
            <a:xfrm rot="0">
              <a:off x="0" y="0"/>
              <a:ext cx="24384000" cy="13716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1" id="11"/>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2" id="12"/>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grpSp>
        <p:nvGrpSpPr>
          <p:cNvPr name="Group 2" id="2"/>
          <p:cNvGrpSpPr/>
          <p:nvPr/>
        </p:nvGrpSpPr>
        <p:grpSpPr>
          <a:xfrm rot="0">
            <a:off x="2416373" y="3868570"/>
            <a:ext cx="3297826" cy="2855769"/>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4" id="4"/>
          <p:cNvGrpSpPr/>
          <p:nvPr/>
        </p:nvGrpSpPr>
        <p:grpSpPr>
          <a:xfrm rot="0">
            <a:off x="7542434" y="3831439"/>
            <a:ext cx="3297826" cy="285576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6" id="6"/>
          <p:cNvGrpSpPr/>
          <p:nvPr/>
        </p:nvGrpSpPr>
        <p:grpSpPr>
          <a:xfrm rot="0">
            <a:off x="13123476" y="3741846"/>
            <a:ext cx="3297826" cy="285576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8" id="8"/>
          <p:cNvGrpSpPr/>
          <p:nvPr/>
        </p:nvGrpSpPr>
        <p:grpSpPr>
          <a:xfrm rot="0">
            <a:off x="2416373" y="3567133"/>
            <a:ext cx="843381" cy="8433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Methodology</a:t>
            </a:r>
          </a:p>
        </p:txBody>
      </p:sp>
      <p:sp>
        <p:nvSpPr>
          <p:cNvPr name="TextBox 12" id="12"/>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grpSp>
        <p:nvGrpSpPr>
          <p:cNvPr name="Group 13" id="13"/>
          <p:cNvGrpSpPr/>
          <p:nvPr/>
        </p:nvGrpSpPr>
        <p:grpSpPr>
          <a:xfrm rot="0">
            <a:off x="7900647" y="3446880"/>
            <a:ext cx="843381" cy="8433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3479352" y="3320156"/>
            <a:ext cx="843381" cy="8433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Preprocessing</a:t>
            </a:r>
          </a:p>
        </p:txBody>
      </p:sp>
      <p:sp>
        <p:nvSpPr>
          <p:cNvPr name="TextBox 20" id="20"/>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Model Selection </a:t>
            </a:r>
          </a:p>
        </p:txBody>
      </p:sp>
      <p:sp>
        <p:nvSpPr>
          <p:cNvPr name="TextBox 21" id="21"/>
          <p:cNvSpPr txBox="true"/>
          <p:nvPr/>
        </p:nvSpPr>
        <p:spPr>
          <a:xfrm rot="0">
            <a:off x="2299289" y="7387624"/>
            <a:ext cx="3531995"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diverse sources.</a:t>
            </a:r>
          </a:p>
        </p:txBody>
      </p:sp>
      <p:sp>
        <p:nvSpPr>
          <p:cNvPr name="TextBox 22" id="22"/>
          <p:cNvSpPr txBox="true"/>
          <p:nvPr/>
        </p:nvSpPr>
        <p:spPr>
          <a:xfrm rot="0">
            <a:off x="7795202" y="7387624"/>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Clean, normalize, and engineer data.</a:t>
            </a:r>
          </a:p>
        </p:txBody>
      </p:sp>
      <p:sp>
        <p:nvSpPr>
          <p:cNvPr name="TextBox 23" id="23"/>
          <p:cNvSpPr txBox="true"/>
          <p:nvPr/>
        </p:nvSpPr>
        <p:spPr>
          <a:xfrm rot="0">
            <a:off x="12646493" y="7387624"/>
            <a:ext cx="4025253"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Choose and train ML/DL algorithms for peak performance.</a:t>
            </a:r>
          </a:p>
          <a:p>
            <a:pPr algn="ctr">
              <a:lnSpc>
                <a:spcPts val="2559"/>
              </a:lnSpc>
              <a:spcBef>
                <a:spcPct val="0"/>
              </a:spcBef>
            </a:pPr>
          </a:p>
        </p:txBody>
      </p:sp>
      <p:grpSp>
        <p:nvGrpSpPr>
          <p:cNvPr name="Group 24" id="24"/>
          <p:cNvGrpSpPr/>
          <p:nvPr/>
        </p:nvGrpSpPr>
        <p:grpSpPr>
          <a:xfrm rot="0">
            <a:off x="0" y="0"/>
            <a:ext cx="18288000" cy="1028700"/>
            <a:chOff x="0" y="0"/>
            <a:chExt cx="24384000" cy="1371600"/>
          </a:xfrm>
        </p:grpSpPr>
        <p:grpSp>
          <p:nvGrpSpPr>
            <p:cNvPr name="Group 25" id="25"/>
            <p:cNvGrpSpPr/>
            <p:nvPr/>
          </p:nvGrpSpPr>
          <p:grpSpPr>
            <a:xfrm rot="0">
              <a:off x="0" y="0"/>
              <a:ext cx="24384000" cy="1371600"/>
              <a:chOff x="0" y="0"/>
              <a:chExt cx="4816593" cy="270933"/>
            </a:xfrm>
          </p:grpSpPr>
          <p:sp>
            <p:nvSpPr>
              <p:cNvPr name="Freeform 26" id="2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27" id="27"/>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28" id="28"/>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29" id="29"/>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84299"/>
            <a:ext cx="13235691" cy="28673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Data Collection and Preprocessing</a:t>
            </a:r>
          </a:p>
        </p:txBody>
      </p:sp>
      <p:sp>
        <p:nvSpPr>
          <p:cNvPr name="TextBox 5" id="5"/>
          <p:cNvSpPr txBox="true"/>
          <p:nvPr/>
        </p:nvSpPr>
        <p:spPr>
          <a:xfrm rot="0">
            <a:off x="3453642" y="4858932"/>
            <a:ext cx="11380716" cy="1291116"/>
          </a:xfrm>
          <a:prstGeom prst="rect">
            <a:avLst/>
          </a:prstGeom>
        </p:spPr>
        <p:txBody>
          <a:bodyPr anchor="t" rtlCol="false" tIns="0" lIns="0" bIns="0" rIns="0">
            <a:spAutoFit/>
          </a:bodyPr>
          <a:lstStyle/>
          <a:p>
            <a:pPr algn="ctr">
              <a:lnSpc>
                <a:spcPts val="3386"/>
              </a:lnSpc>
              <a:spcBef>
                <a:spcPct val="0"/>
              </a:spcBef>
            </a:pPr>
            <a:r>
              <a:rPr lang="en-US" sz="2418">
                <a:solidFill>
                  <a:srgbClr val="FFFFFF"/>
                </a:solidFill>
                <a:latin typeface="Poppins"/>
                <a:ea typeface="Poppins"/>
                <a:cs typeface="Poppins"/>
                <a:sym typeface="Poppins"/>
              </a:rPr>
              <a:t>We gather relevant datasets from various sources and clean, normalize, and preprocess the data to ensure its quality and consistency. This step is crucial for training accurate and reliable AI models.</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9" id="9"/>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0" id="10"/>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4"/>
              <a:stretch>
                <a:fillRect l="0" t="-6296" r="0" b="-6296"/>
              </a:stretch>
            </a:blipFill>
          </p:spPr>
        </p:sp>
        <p:sp>
          <p:nvSpPr>
            <p:cNvPr name="Freeform 11" id="11"/>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5"/>
              <a:stretch>
                <a:fillRect l="0" t="-6296" r="0" b="-6296"/>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28016" y="2484332"/>
            <a:ext cx="9663078"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Model</a:t>
            </a:r>
          </a:p>
          <a:p>
            <a:pPr algn="l">
              <a:lnSpc>
                <a:spcPts val="10341"/>
              </a:lnSpc>
            </a:pPr>
            <a:r>
              <a:rPr lang="en-US" sz="11120" b="true">
                <a:solidFill>
                  <a:srgbClr val="FFFFFF"/>
                </a:solidFill>
                <a:latin typeface="Codec Pro Bold"/>
                <a:ea typeface="Codec Pro Bold"/>
                <a:cs typeface="Codec Pro Bold"/>
                <a:sym typeface="Codec Pro Bold"/>
              </a:rPr>
              <a:t>Development</a:t>
            </a:r>
          </a:p>
        </p:txBody>
      </p:sp>
      <p:sp>
        <p:nvSpPr>
          <p:cNvPr name="TextBox 7" id="7"/>
          <p:cNvSpPr txBox="true"/>
          <p:nvPr/>
        </p:nvSpPr>
        <p:spPr>
          <a:xfrm rot="0">
            <a:off x="2445308" y="5458640"/>
            <a:ext cx="6698692"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We design and implement machine learning and deep learning models tailored to the specific requirements of the project. This involves experimenting with different architectures, hyperparameters, and optimization techniques.</a:t>
            </a:r>
          </a:p>
        </p:txBody>
      </p:sp>
      <p:grpSp>
        <p:nvGrpSpPr>
          <p:cNvPr name="Group 8" id="8"/>
          <p:cNvGrpSpPr/>
          <p:nvPr/>
        </p:nvGrpSpPr>
        <p:grpSpPr>
          <a:xfrm rot="0">
            <a:off x="0" y="0"/>
            <a:ext cx="18288000" cy="1028700"/>
            <a:chOff x="0" y="0"/>
            <a:chExt cx="24384000" cy="1371600"/>
          </a:xfrm>
        </p:grpSpPr>
        <p:grpSp>
          <p:nvGrpSpPr>
            <p:cNvPr name="Group 9" id="9"/>
            <p:cNvGrpSpPr/>
            <p:nvPr/>
          </p:nvGrpSpPr>
          <p:grpSpPr>
            <a:xfrm rot="0">
              <a:off x="0" y="0"/>
              <a:ext cx="24384000" cy="1371600"/>
              <a:chOff x="0" y="0"/>
              <a:chExt cx="4816593" cy="270933"/>
            </a:xfrm>
          </p:grpSpPr>
          <p:sp>
            <p:nvSpPr>
              <p:cNvPr name="Freeform 10" id="1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1" id="11"/>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2" id="12"/>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3" id="13"/>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8104002" y="2484332"/>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Evaluation Metrics</a:t>
            </a:r>
          </a:p>
        </p:txBody>
      </p:sp>
      <p:sp>
        <p:nvSpPr>
          <p:cNvPr name="TextBox 6" id="6"/>
          <p:cNvSpPr txBox="true"/>
          <p:nvPr/>
        </p:nvSpPr>
        <p:spPr>
          <a:xfrm rot="0">
            <a:off x="8221295" y="5458640"/>
            <a:ext cx="8107647"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We define appropriate metrics to assess the performance of our AI models, such as accuracy, precision, recall, F1 score, and area under the curve (AUC). These metrics help us quantify the effectiveness of our solutions.</a:t>
            </a:r>
          </a:p>
        </p:txBody>
      </p:sp>
      <p:grpSp>
        <p:nvGrpSpPr>
          <p:cNvPr name="Group 7" id="7"/>
          <p:cNvGrpSpPr/>
          <p:nvPr/>
        </p:nvGrpSpPr>
        <p:grpSpPr>
          <a:xfrm rot="0">
            <a:off x="0" y="0"/>
            <a:ext cx="18288000" cy="1028700"/>
            <a:chOff x="0" y="0"/>
            <a:chExt cx="24384000" cy="1371600"/>
          </a:xfrm>
        </p:grpSpPr>
        <p:grpSp>
          <p:nvGrpSpPr>
            <p:cNvPr name="Group 8" id="8"/>
            <p:cNvGrpSpPr/>
            <p:nvPr/>
          </p:nvGrpSpPr>
          <p:grpSpPr>
            <a:xfrm rot="0">
              <a:off x="0" y="0"/>
              <a:ext cx="24384000" cy="13716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1" id="11"/>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2" id="12"/>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stretch>
              <a:fillRect l="0" t="0" r="0" b="0"/>
            </a:stretch>
          </a:blipFill>
        </p:spPr>
      </p:sp>
      <p:sp>
        <p:nvSpPr>
          <p:cNvPr name="TextBox 5" id="5"/>
          <p:cNvSpPr txBox="true"/>
          <p:nvPr/>
        </p:nvSpPr>
        <p:spPr>
          <a:xfrm rot="0">
            <a:off x="6255102" y="2276159"/>
            <a:ext cx="8178096" cy="2867341"/>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Result and Impact</a:t>
            </a:r>
          </a:p>
        </p:txBody>
      </p:sp>
      <p:sp>
        <p:nvSpPr>
          <p:cNvPr name="TextBox 6" id="6"/>
          <p:cNvSpPr txBox="true"/>
          <p:nvPr/>
        </p:nvSpPr>
        <p:spPr>
          <a:xfrm rot="0">
            <a:off x="6255102" y="5410200"/>
            <a:ext cx="9113766"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We present the results of our AI project, showcasing improvements in performance, efficiency, and decision-making compared to traditional methods. We also discuss the potential impact of our solutions on stakeholders and end-users.</a:t>
            </a: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grpSp>
        <p:nvGrpSpPr>
          <p:cNvPr name="Group 8" id="8"/>
          <p:cNvGrpSpPr/>
          <p:nvPr/>
        </p:nvGrpSpPr>
        <p:grpSpPr>
          <a:xfrm rot="0">
            <a:off x="0" y="0"/>
            <a:ext cx="18288000" cy="1028700"/>
            <a:chOff x="0" y="0"/>
            <a:chExt cx="24384000" cy="1371600"/>
          </a:xfrm>
        </p:grpSpPr>
        <p:grpSp>
          <p:nvGrpSpPr>
            <p:cNvPr name="Group 9" id="9"/>
            <p:cNvGrpSpPr/>
            <p:nvPr/>
          </p:nvGrpSpPr>
          <p:grpSpPr>
            <a:xfrm rot="0">
              <a:off x="0" y="0"/>
              <a:ext cx="24384000" cy="1371600"/>
              <a:chOff x="0" y="0"/>
              <a:chExt cx="4816593" cy="270933"/>
            </a:xfrm>
          </p:grpSpPr>
          <p:sp>
            <p:nvSpPr>
              <p:cNvPr name="Freeform 10" id="1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1" id="11"/>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2" id="12"/>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5"/>
              <a:stretch>
                <a:fillRect l="0" t="-6296" r="0" b="-6296"/>
              </a:stretch>
            </a:blipFill>
          </p:spPr>
        </p:sp>
        <p:sp>
          <p:nvSpPr>
            <p:cNvPr name="Freeform 13" id="13"/>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6"/>
              <a:stretch>
                <a:fillRect l="0" t="-6296" r="0" b="-6296"/>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63041" y="4526050"/>
            <a:ext cx="8191782" cy="3687222"/>
          </a:xfrm>
          <a:prstGeom prst="rect">
            <a:avLst/>
          </a:prstGeom>
        </p:spPr>
        <p:txBody>
          <a:bodyPr anchor="t" rtlCol="false" tIns="0" lIns="0" bIns="0" rIns="0">
            <a:spAutoFit/>
          </a:bodyPr>
          <a:lstStyle/>
          <a:p>
            <a:pPr algn="l" marL="557841" indent="-278921" lvl="1">
              <a:lnSpc>
                <a:spcPts val="3617"/>
              </a:lnSpc>
              <a:buFont typeface="Arial"/>
              <a:buChar char="•"/>
            </a:pPr>
            <a:r>
              <a:rPr lang="en-US" sz="2583">
                <a:solidFill>
                  <a:srgbClr val="FFFFFF"/>
                </a:solidFill>
                <a:latin typeface="Codec Pro"/>
                <a:ea typeface="Codec Pro"/>
                <a:cs typeface="Codec Pro"/>
                <a:sym typeface="Codec Pro"/>
              </a:rPr>
              <a:t>MLOps (Machine Learning Operations) is the practice of collaboration and communication between data scientists and operations teams to help manage the production lifecycle of machine learning models.</a:t>
            </a:r>
          </a:p>
          <a:p>
            <a:pPr algn="l" marL="557841" indent="-278921" lvl="1">
              <a:lnSpc>
                <a:spcPts val="3617"/>
              </a:lnSpc>
              <a:buFont typeface="Arial"/>
              <a:buChar char="•"/>
            </a:pPr>
            <a:r>
              <a:rPr lang="en-US" sz="2583">
                <a:solidFill>
                  <a:srgbClr val="FFFFFF"/>
                </a:solidFill>
                <a:latin typeface="Codec Pro"/>
                <a:ea typeface="Codec Pro"/>
                <a:cs typeface="Codec Pro"/>
                <a:sym typeface="Codec Pro"/>
              </a:rPr>
              <a:t>MLflow is An open-source platform to manage the ML lifecycle, including experimentation, reproducibility, and deployment.</a:t>
            </a:r>
          </a:p>
        </p:txBody>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7" id="7"/>
          <p:cNvSpPr txBox="true"/>
          <p:nvPr/>
        </p:nvSpPr>
        <p:spPr>
          <a:xfrm rot="0">
            <a:off x="6663041" y="2701057"/>
            <a:ext cx="8191782"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MLOPS &amp; MLFLOW</a:t>
            </a:r>
          </a:p>
        </p:txBody>
      </p:sp>
      <p:grpSp>
        <p:nvGrpSpPr>
          <p:cNvPr name="Group 8" id="8"/>
          <p:cNvGrpSpPr/>
          <p:nvPr/>
        </p:nvGrpSpPr>
        <p:grpSpPr>
          <a:xfrm rot="0">
            <a:off x="0" y="0"/>
            <a:ext cx="18288000" cy="1028700"/>
            <a:chOff x="0" y="0"/>
            <a:chExt cx="24384000" cy="1371600"/>
          </a:xfrm>
        </p:grpSpPr>
        <p:grpSp>
          <p:nvGrpSpPr>
            <p:cNvPr name="Group 9" id="9"/>
            <p:cNvGrpSpPr/>
            <p:nvPr/>
          </p:nvGrpSpPr>
          <p:grpSpPr>
            <a:xfrm rot="0">
              <a:off x="0" y="0"/>
              <a:ext cx="24384000" cy="1371600"/>
              <a:chOff x="0" y="0"/>
              <a:chExt cx="4816593" cy="270933"/>
            </a:xfrm>
          </p:grpSpPr>
          <p:sp>
            <p:nvSpPr>
              <p:cNvPr name="Freeform 10" id="1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1" id="11"/>
              <p:cNvSpPr txBox="true"/>
              <p:nvPr/>
            </p:nvSpPr>
            <p:spPr>
              <a:xfrm>
                <a:off x="0" y="-47625"/>
                <a:ext cx="4816593" cy="318558"/>
              </a:xfrm>
              <a:prstGeom prst="rect">
                <a:avLst/>
              </a:prstGeom>
            </p:spPr>
            <p:txBody>
              <a:bodyPr anchor="ctr" rtlCol="false" tIns="50800" lIns="50800" bIns="50800" rIns="50800"/>
              <a:lstStyle/>
              <a:p>
                <a:pPr algn="ctr">
                  <a:lnSpc>
                    <a:spcPts val="2764"/>
                  </a:lnSpc>
                </a:pPr>
              </a:p>
            </p:txBody>
          </p:sp>
        </p:grpSp>
        <p:sp>
          <p:nvSpPr>
            <p:cNvPr name="Freeform 12" id="12"/>
            <p:cNvSpPr/>
            <p:nvPr/>
          </p:nvSpPr>
          <p:spPr>
            <a:xfrm flipH="false" flipV="false" rot="0">
              <a:off x="21449921" y="0"/>
              <a:ext cx="2293628" cy="1145877"/>
            </a:xfrm>
            <a:custGeom>
              <a:avLst/>
              <a:gdLst/>
              <a:ahLst/>
              <a:cxnLst/>
              <a:rect r="r" b="b" t="t" l="l"/>
              <a:pathLst>
                <a:path h="1145877" w="2293628">
                  <a:moveTo>
                    <a:pt x="0" y="0"/>
                  </a:moveTo>
                  <a:lnTo>
                    <a:pt x="2293628" y="0"/>
                  </a:lnTo>
                  <a:lnTo>
                    <a:pt x="2293628" y="1145877"/>
                  </a:lnTo>
                  <a:lnTo>
                    <a:pt x="0" y="1145877"/>
                  </a:lnTo>
                  <a:lnTo>
                    <a:pt x="0" y="0"/>
                  </a:lnTo>
                  <a:close/>
                </a:path>
              </a:pathLst>
            </a:custGeom>
            <a:blipFill>
              <a:blip r:embed="rId6"/>
              <a:stretch>
                <a:fillRect l="0" t="-6296" r="0" b="-6296"/>
              </a:stretch>
            </a:blipFill>
          </p:spPr>
        </p:sp>
        <p:sp>
          <p:nvSpPr>
            <p:cNvPr name="Freeform 13" id="13"/>
            <p:cNvSpPr/>
            <p:nvPr/>
          </p:nvSpPr>
          <p:spPr>
            <a:xfrm flipH="false" flipV="false" rot="0">
              <a:off x="703522" y="0"/>
              <a:ext cx="1551206" cy="1371600"/>
            </a:xfrm>
            <a:custGeom>
              <a:avLst/>
              <a:gdLst/>
              <a:ahLst/>
              <a:cxnLst/>
              <a:rect r="r" b="b" t="t" l="l"/>
              <a:pathLst>
                <a:path h="1371600" w="1551206">
                  <a:moveTo>
                    <a:pt x="0" y="0"/>
                  </a:moveTo>
                  <a:lnTo>
                    <a:pt x="1551207" y="0"/>
                  </a:lnTo>
                  <a:lnTo>
                    <a:pt x="1551207" y="1371600"/>
                  </a:lnTo>
                  <a:lnTo>
                    <a:pt x="0" y="1371600"/>
                  </a:lnTo>
                  <a:lnTo>
                    <a:pt x="0" y="0"/>
                  </a:lnTo>
                  <a:close/>
                </a:path>
              </a:pathLst>
            </a:custGeom>
            <a:blipFill>
              <a:blip r:embed="rId7"/>
              <a:stretch>
                <a:fillRect l="0" t="-6296" r="0" b="-629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DAGTYC3ZV-4</dc:identifier>
  <dcterms:modified xsi:type="dcterms:W3CDTF">2011-08-01T06:04:30Z</dcterms:modified>
  <cp:revision>1</cp:revision>
  <dc:title>Predictive Maintenance for Industrial Equipment</dc:title>
</cp:coreProperties>
</file>